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9"/>
  </p:notesMasterIdLst>
  <p:sldIdLst>
    <p:sldId id="271" r:id="rId7"/>
    <p:sldId id="257" r:id="rId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sheet Template" id="{C3E1CB51-131D-4C1F-A9E6-DD1D47BBDEF2}">
          <p14:sldIdLst>
            <p14:sldId id="271"/>
            <p14:sldId id="257"/>
          </p14:sldIdLst>
        </p14:section>
      </p14:sectionLst>
    </p:ext>
    <p:ext uri="{EFAFB233-063F-42B5-8137-9DF3F51BA10A}">
      <p15:sldGuideLst xmlns:p15="http://schemas.microsoft.com/office/powerpoint/2012/main">
        <p15:guide id="1" orient="horz" pos="3168" userDrawn="1">
          <p15:clr>
            <a:srgbClr val="A4A3A4"/>
          </p15:clr>
        </p15:guide>
        <p15:guide id="2" pos="2448" userDrawn="1">
          <p15:clr>
            <a:srgbClr val="A4A3A4"/>
          </p15:clr>
        </p15:guide>
        <p15:guide id="3" pos="224" userDrawn="1">
          <p15:clr>
            <a:srgbClr val="A4A3A4"/>
          </p15:clr>
        </p15:guide>
        <p15:guide id="4" pos="4672" userDrawn="1">
          <p15:clr>
            <a:srgbClr val="A4A3A4"/>
          </p15:clr>
        </p15:guide>
        <p15:guide id="5" orient="horz" pos="6106" userDrawn="1">
          <p15:clr>
            <a:srgbClr val="A4A3A4"/>
          </p15:clr>
        </p15:guide>
        <p15:guide id="6" orient="horz" pos="1224" userDrawn="1">
          <p15:clr>
            <a:srgbClr val="A4A3A4"/>
          </p15:clr>
        </p15:guide>
        <p15:guide id="7" orient="horz" pos="216" userDrawn="1">
          <p15:clr>
            <a:srgbClr val="A4A3A4"/>
          </p15:clr>
        </p15:guide>
        <p15:guide id="8" orient="horz" pos="432" userDrawn="1">
          <p15:clr>
            <a:srgbClr val="A4A3A4"/>
          </p15:clr>
        </p15:guide>
        <p15:guide id="9" orient="horz" pos="1416" userDrawn="1">
          <p15:clr>
            <a:srgbClr val="A4A3A4"/>
          </p15:clr>
        </p15:guide>
        <p15:guide id="11" orient="horz" pos="1728" userDrawn="1">
          <p15:clr>
            <a:srgbClr val="A4A3A4"/>
          </p15:clr>
        </p15:guide>
        <p15:guide id="12" orient="horz" pos="648" userDrawn="1">
          <p15:clr>
            <a:srgbClr val="A4A3A4"/>
          </p15:clr>
        </p15:guide>
        <p15:guide id="13" pos="2160" userDrawn="1">
          <p15:clr>
            <a:srgbClr val="A4A3A4"/>
          </p15:clr>
        </p15:guide>
        <p15:guide id="14" pos="27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riffith" initials="DG" lastIdx="2" clrIdx="0">
    <p:extLst>
      <p:ext uri="{19B8F6BF-5375-455C-9EA6-DF929625EA0E}">
        <p15:presenceInfo xmlns:p15="http://schemas.microsoft.com/office/powerpoint/2012/main" userId="S-1-5-21-383413107-1061881802-891584314-4667" providerId="AD"/>
      </p:ext>
    </p:extLst>
  </p:cmAuthor>
  <p:cmAuthor id="2" name="Judi Lee" initials="JL" lastIdx="1" clrIdx="1">
    <p:extLst>
      <p:ext uri="{19B8F6BF-5375-455C-9EA6-DF929625EA0E}">
        <p15:presenceInfo xmlns:p15="http://schemas.microsoft.com/office/powerpoint/2012/main" userId="S-1-5-21-383413107-1061881802-891584314-9954" providerId="AD"/>
      </p:ext>
    </p:extLst>
  </p:cmAuthor>
  <p:cmAuthor id="3" name="Kelly Anderson" initials="KA" lastIdx="37" clrIdx="2">
    <p:extLst>
      <p:ext uri="{19B8F6BF-5375-455C-9EA6-DF929625EA0E}">
        <p15:presenceInfo xmlns:p15="http://schemas.microsoft.com/office/powerpoint/2012/main" userId="S-1-5-21-124525095-708259637-1543119021-1539887" providerId="AD"/>
      </p:ext>
    </p:extLst>
  </p:cmAuthor>
  <p:cmAuthor id="4" name="Saurabh Sensharma" initials="SS" lastIdx="33" clrIdx="3">
    <p:extLst>
      <p:ext uri="{19B8F6BF-5375-455C-9EA6-DF929625EA0E}">
        <p15:presenceInfo xmlns:p15="http://schemas.microsoft.com/office/powerpoint/2012/main" userId="S-1-5-21-2146773085-903363285-719344707-2062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30AEA7"/>
    <a:srgbClr val="737373"/>
    <a:srgbClr val="000000"/>
    <a:srgbClr val="0070C0"/>
    <a:srgbClr val="24827D"/>
    <a:srgbClr val="0078D7"/>
    <a:srgbClr val="F5F5F5"/>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060" y="60"/>
      </p:cViewPr>
      <p:guideLst>
        <p:guide orient="horz" pos="3168"/>
        <p:guide pos="2448"/>
        <p:guide pos="224"/>
        <p:guide pos="4672"/>
        <p:guide orient="horz" pos="6106"/>
        <p:guide orient="horz" pos="1224"/>
        <p:guide orient="horz" pos="216"/>
        <p:guide orient="horz" pos="432"/>
        <p:guide orient="horz" pos="1416"/>
        <p:guide orient="horz" pos="1728"/>
        <p:guide orient="horz" pos="648"/>
        <p:guide pos="2160"/>
        <p:guide pos="27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10" Type="http://schemas.openxmlformats.org/officeDocument/2006/relationships/commentAuthors" Target="commentAuthors.xml"/><Relationship Id="rId14" Type="http://schemas.openxmlformats.org/officeDocument/2006/relationships/tableStyles" Target="tableStyles.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13141-F75A-43AD-9E8A-1906232C9FC4}" type="datetimeFigureOut">
              <a:rPr lang="en-US" smtClean="0"/>
              <a:t>2/7/2018</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41F46-F2AD-4B8B-B52D-5B7839ADC86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41F46-F2AD-4B8B-B52D-5B7839ADC866}" type="slidenum">
              <a:rPr lang="en-US" smtClean="0"/>
              <a:t>1</a:t>
            </a:fld>
            <a:endParaRPr lang="en-US"/>
          </a:p>
        </p:txBody>
      </p:sp>
    </p:spTree>
    <p:extLst>
      <p:ext uri="{BB962C8B-B14F-4D97-AF65-F5344CB8AC3E}">
        <p14:creationId xmlns:p14="http://schemas.microsoft.com/office/powerpoint/2010/main" val="39273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41F46-F2AD-4B8B-B52D-5B7839ADC866}" type="slidenum">
              <a:rPr lang="en-US" smtClean="0"/>
              <a:t>2</a:t>
            </a:fld>
            <a:endParaRPr lang="en-US"/>
          </a:p>
        </p:txBody>
      </p:sp>
    </p:spTree>
    <p:extLst>
      <p:ext uri="{BB962C8B-B14F-4D97-AF65-F5344CB8AC3E}">
        <p14:creationId xmlns:p14="http://schemas.microsoft.com/office/powerpoint/2010/main" val="2779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DE1220AD-FBDB-4F37-AEB2-CEC8D4BC9B5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6546C-D234-4B86-A56B-2134B201DD3A}" type="slidenum">
              <a:rPr lang="en-US" smtClean="0"/>
              <a:t>‹#›</a:t>
            </a:fld>
            <a:endParaRPr lang="en-US"/>
          </a:p>
        </p:txBody>
      </p:sp>
    </p:spTree>
    <p:extLst>
      <p:ext uri="{BB962C8B-B14F-4D97-AF65-F5344CB8AC3E}">
        <p14:creationId xmlns:p14="http://schemas.microsoft.com/office/powerpoint/2010/main" val="35420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20AD-FBDB-4F37-AEB2-CEC8D4BC9B52}"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6546C-D234-4B86-A56B-2134B201DD3A}" type="slidenum">
              <a:rPr lang="en-US" smtClean="0"/>
              <a:t>‹#›</a:t>
            </a:fld>
            <a:endParaRPr lang="en-US"/>
          </a:p>
        </p:txBody>
      </p:sp>
    </p:spTree>
    <p:extLst>
      <p:ext uri="{BB962C8B-B14F-4D97-AF65-F5344CB8AC3E}">
        <p14:creationId xmlns:p14="http://schemas.microsoft.com/office/powerpoint/2010/main" val="82781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1220AD-FBDB-4F37-AEB2-CEC8D4BC9B52}"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E6546C-D234-4B86-A56B-2134B201DD3A}" type="slidenum">
              <a:rPr lang="en-US" smtClean="0"/>
              <a:t>‹#›</a:t>
            </a:fld>
            <a:endParaRPr lang="en-US"/>
          </a:p>
        </p:txBody>
      </p:sp>
    </p:spTree>
    <p:extLst>
      <p:ext uri="{BB962C8B-B14F-4D97-AF65-F5344CB8AC3E}">
        <p14:creationId xmlns:p14="http://schemas.microsoft.com/office/powerpoint/2010/main" val="811294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latin typeface="Segoe UI Light" panose="020B0502040204020203" pitchFamily="34" charset="0"/>
                <a:cs typeface="Segoe UI Light" panose="020B0502040204020203" pitchFamily="34" charset="0"/>
              </a:defRPr>
            </a:lvl1pPr>
          </a:lstStyle>
          <a:p>
            <a:fld id="{DE1220AD-FBDB-4F37-AEB2-CEC8D4BC9B52}" type="datetimeFigureOut">
              <a:rPr lang="en-US" smtClean="0"/>
              <a:pPr/>
              <a:t>2/7/2018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latin typeface="Segoe UI Light" panose="020B0502040204020203" pitchFamily="34" charset="0"/>
                <a:cs typeface="Segoe UI Light" panose="020B0502040204020203" pitchFamily="34" charset="0"/>
              </a:defRPr>
            </a:lvl1pPr>
          </a:lstStyle>
          <a:p>
            <a:fld id="{CAE6546C-D234-4B86-A56B-2134B201DD3A}" type="slidenum">
              <a:rPr lang="en-US" smtClean="0"/>
              <a:pPr/>
              <a:t>‹#›</a:t>
            </a:fld>
            <a:endParaRPr lang="en-US"/>
          </a:p>
        </p:txBody>
      </p:sp>
    </p:spTree>
    <p:extLst>
      <p:ext uri="{BB962C8B-B14F-4D97-AF65-F5344CB8AC3E}">
        <p14:creationId xmlns:p14="http://schemas.microsoft.com/office/powerpoint/2010/main" val="1037442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xStyles>
    <p:titleStyle>
      <a:lvl1pPr algn="l" defTabSz="777240" rtl="0" eaLnBrk="1" latinLnBrk="0" hangingPunct="1">
        <a:lnSpc>
          <a:spcPct val="90000"/>
        </a:lnSpc>
        <a:spcBef>
          <a:spcPct val="0"/>
        </a:spcBef>
        <a:buNone/>
        <a:defRPr sz="3740" kern="1200">
          <a:solidFill>
            <a:schemeClr val="tx1"/>
          </a:solidFill>
          <a:latin typeface="Segoe UI Light" panose="020B0502040204020203" pitchFamily="34" charset="0"/>
          <a:ea typeface="+mj-ea"/>
          <a:cs typeface="Segoe UI Light" panose="020B0502040204020203" pitchFamily="34" charset="0"/>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Segoe UI Light" panose="020B0502040204020203" pitchFamily="34" charset="0"/>
          <a:ea typeface="+mn-ea"/>
          <a:cs typeface="Segoe UI Light" panose="020B0502040204020203" pitchFamily="34" charset="0"/>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Segoe UI Light" panose="020B0502040204020203" pitchFamily="34" charset="0"/>
          <a:ea typeface="+mn-ea"/>
          <a:cs typeface="Segoe UI Light" panose="020B0502040204020203" pitchFamily="34" charset="0"/>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Segoe UI Light" panose="020B0502040204020203" pitchFamily="34" charset="0"/>
          <a:ea typeface="+mn-ea"/>
          <a:cs typeface="Segoe UI Light" panose="020B0502040204020203" pitchFamily="34" charset="0"/>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Segoe UI Light" panose="020B0502040204020203" pitchFamily="34" charset="0"/>
          <a:ea typeface="+mn-ea"/>
          <a:cs typeface="Segoe UI Light" panose="020B0502040204020203" pitchFamily="34" charset="0"/>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Segoe UI Light" panose="020B0502040204020203" pitchFamily="34" charset="0"/>
          <a:ea typeface="+mn-ea"/>
          <a:cs typeface="Segoe UI Light" panose="020B0502040204020203"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guide id="3" pos="288" userDrawn="1">
          <p15:clr>
            <a:srgbClr val="F26B43"/>
          </p15:clr>
        </p15:guide>
        <p15:guide id="4" pos="46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84B96C7-76B3-422F-9498-33744421D977}"/>
              </a:ext>
            </a:extLst>
          </p:cNvPr>
          <p:cNvPicPr>
            <a:picLocks noChangeAspect="1"/>
          </p:cNvPicPr>
          <p:nvPr/>
        </p:nvPicPr>
        <p:blipFill rotWithShape="1">
          <a:blip r:embed="rId3"/>
          <a:srcRect l="4001" t="40786" r="7692" b="28625"/>
          <a:stretch/>
        </p:blipFill>
        <p:spPr>
          <a:xfrm>
            <a:off x="3398520" y="-1"/>
            <a:ext cx="4373880" cy="2273301"/>
          </a:xfrm>
          <a:prstGeom prst="rect">
            <a:avLst/>
          </a:prstGeom>
        </p:spPr>
      </p:pic>
      <p:sp>
        <p:nvSpPr>
          <p:cNvPr id="8" name="Rectangle 7"/>
          <p:cNvSpPr/>
          <p:nvPr/>
        </p:nvSpPr>
        <p:spPr>
          <a:xfrm>
            <a:off x="0" y="0"/>
            <a:ext cx="3429000" cy="22733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7223" y="695552"/>
            <a:ext cx="2927153" cy="480131"/>
          </a:xfrm>
          <a:prstGeom prst="rect">
            <a:avLst/>
          </a:prstGeom>
          <a:noFill/>
        </p:spPr>
        <p:txBody>
          <a:bodyPr wrap="square" rtlCol="0">
            <a:spAutoFit/>
          </a:bodyPr>
          <a:lstStyle/>
          <a:p>
            <a:pPr>
              <a:lnSpc>
                <a:spcPct val="90000"/>
              </a:lnSpc>
            </a:pPr>
            <a:r>
              <a:rPr lang="en-US" sz="2800" dirty="0">
                <a:solidFill>
                  <a:schemeClr val="bg1"/>
                </a:solidFill>
                <a:latin typeface="Segoe UI Light" panose="020B0502040204020203" pitchFamily="34" charset="0"/>
              </a:rPr>
              <a:t>Azure Backup</a:t>
            </a:r>
          </a:p>
        </p:txBody>
      </p:sp>
      <p:sp>
        <p:nvSpPr>
          <p:cNvPr id="10" name="TextBox 9"/>
          <p:cNvSpPr txBox="1"/>
          <p:nvPr/>
        </p:nvSpPr>
        <p:spPr>
          <a:xfrm>
            <a:off x="185081" y="2694512"/>
            <a:ext cx="4506877" cy="2246769"/>
          </a:xfrm>
          <a:prstGeom prst="rect">
            <a:avLst/>
          </a:prstGeom>
          <a:noFill/>
        </p:spPr>
        <p:txBody>
          <a:bodyPr wrap="square" rtlCol="0">
            <a:spAutoFit/>
          </a:bodyPr>
          <a:lstStyle/>
          <a:p>
            <a:r>
              <a:rPr lang="en-US" sz="1400" b="1" dirty="0">
                <a:latin typeface="Segoe UI Semibold" panose="020B0702040204020203" pitchFamily="34" charset="0"/>
                <a:cs typeface="Segoe UI Semibold" panose="020B0702040204020203" pitchFamily="34" charset="0"/>
              </a:rPr>
              <a:t>Power of backing up in Azure.</a:t>
            </a:r>
            <a:r>
              <a:rPr lang="en-US" sz="1400" dirty="0">
                <a:latin typeface="Segoe UI Semibold" panose="020B0702040204020203" pitchFamily="34" charset="0"/>
                <a:cs typeface="Segoe UI Semibold" panose="020B0702040204020203" pitchFamily="34" charset="0"/>
              </a:rPr>
              <a:t> </a:t>
            </a:r>
            <a:r>
              <a:rPr lang="en-US" sz="1400" dirty="0">
                <a:latin typeface="Segoe UI Semilight" panose="020B0402040204020203" pitchFamily="34" charset="0"/>
                <a:cs typeface="Segoe UI Semilight" panose="020B0402040204020203" pitchFamily="34" charset="0"/>
              </a:rPr>
              <a:t>Data has never been more critical to your enterprise as it transforms in this digital world. Azure Backup helps you retain rapidly increasing amounts of data while keeping storage costs low. It makes it easy for you to backup and restore your most important information when the unexpected happens. As ransomware attacks increase, built-in protection from Azure keeps your data safe. Azure Backup gives you a cost-effective, simple and secure backup solution that protects your data. </a:t>
            </a:r>
          </a:p>
        </p:txBody>
      </p:sp>
      <p:sp>
        <p:nvSpPr>
          <p:cNvPr id="19" name="TextBox 18"/>
          <p:cNvSpPr txBox="1"/>
          <p:nvPr/>
        </p:nvSpPr>
        <p:spPr>
          <a:xfrm>
            <a:off x="1073747" y="5722123"/>
            <a:ext cx="4214777" cy="738664"/>
          </a:xfrm>
          <a:prstGeom prst="rect">
            <a:avLst/>
          </a:prstGeom>
          <a:noFill/>
        </p:spPr>
        <p:txBody>
          <a:bodyPr wrap="square" rtlCol="0">
            <a:spAutoFit/>
          </a:bodyPr>
          <a:lstStyle/>
          <a:p>
            <a:pPr>
              <a:spcAft>
                <a:spcPts val="1200"/>
              </a:spcAft>
            </a:pPr>
            <a:r>
              <a:rPr lang="en-US" sz="1050">
                <a:solidFill>
                  <a:srgbClr val="505050"/>
                </a:solidFill>
                <a:latin typeface="Segoe UI" panose="020B0502040204020203" pitchFamily="34" charset="0"/>
                <a:ea typeface="Segoe UI" panose="020B0502040204020203" pitchFamily="34" charset="0"/>
                <a:cs typeface="Segoe UI" panose="020B0502040204020203" pitchFamily="34" charset="0"/>
              </a:rPr>
              <a:t>Set up Azure Backup for your virtual machines in three steps. Once the initial backup is completed, only incremental changes are sent based on a defined schedule. Retain your backups for as long as your compliance requirements. </a:t>
            </a:r>
            <a:endPar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1073747" y="5487030"/>
            <a:ext cx="1851464" cy="261610"/>
          </a:xfrm>
          <a:prstGeom prst="rect">
            <a:avLst/>
          </a:prstGeom>
          <a:noFill/>
        </p:spPr>
        <p:txBody>
          <a:bodyPr wrap="square" rtlCol="0">
            <a:spAutoFit/>
          </a:bodyPr>
          <a:lstStyle>
            <a:defPPr>
              <a:defRPr lang="en-US"/>
            </a:defPPr>
            <a:lvl1pPr>
              <a:defRPr sz="100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Simple</a:t>
            </a:r>
          </a:p>
        </p:txBody>
      </p:sp>
      <p:sp>
        <p:nvSpPr>
          <p:cNvPr id="21" name="TextBox 20"/>
          <p:cNvSpPr txBox="1"/>
          <p:nvPr/>
        </p:nvSpPr>
        <p:spPr>
          <a:xfrm>
            <a:off x="1043606" y="6795261"/>
            <a:ext cx="4214777" cy="738664"/>
          </a:xfrm>
          <a:prstGeom prst="rect">
            <a:avLst/>
          </a:prstGeom>
          <a:noFill/>
        </p:spPr>
        <p:txBody>
          <a:bodyPr wrap="square" rtlCol="0">
            <a:spAutoFit/>
          </a:bodyPr>
          <a:lstStyle/>
          <a:p>
            <a:pPr>
              <a:spcAft>
                <a:spcPts val="1200"/>
              </a:spcAft>
            </a:pPr>
            <a:r>
              <a:rPr lang="en-US" sz="1050">
                <a:solidFill>
                  <a:srgbClr val="505050"/>
                </a:solidFill>
                <a:latin typeface="Segoe UI" panose="020B0502040204020203" pitchFamily="34" charset="0"/>
                <a:ea typeface="Segoe UI" panose="020B0502040204020203" pitchFamily="34" charset="0"/>
                <a:cs typeface="Segoe UI" panose="020B0502040204020203" pitchFamily="34" charset="0"/>
              </a:rPr>
              <a:t>Built-in protection against ransomware helps you protect your data from unauthorized requests to delete your backups. Before ransomware has the chance to corrupt your data, you’ll be notified so you can save your data. </a:t>
            </a:r>
            <a:endPar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1044692" y="6499849"/>
            <a:ext cx="1851464" cy="261610"/>
          </a:xfrm>
          <a:prstGeom prst="rect">
            <a:avLst/>
          </a:prstGeom>
          <a:noFill/>
        </p:spPr>
        <p:txBody>
          <a:bodyPr wrap="square" rtlCol="0">
            <a:spAutoFit/>
          </a:bodyPr>
          <a:lstStyle>
            <a:defPPr>
              <a:defRPr lang="en-US"/>
            </a:defPPr>
            <a:lvl1pPr>
              <a:defRPr sz="100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Secure</a:t>
            </a:r>
          </a:p>
        </p:txBody>
      </p:sp>
      <p:sp>
        <p:nvSpPr>
          <p:cNvPr id="24" name="TextBox 23"/>
          <p:cNvSpPr txBox="1"/>
          <p:nvPr/>
        </p:nvSpPr>
        <p:spPr>
          <a:xfrm>
            <a:off x="1073747" y="7708786"/>
            <a:ext cx="1851464" cy="261610"/>
          </a:xfrm>
          <a:prstGeom prst="rect">
            <a:avLst/>
          </a:prstGeom>
          <a:noFill/>
        </p:spPr>
        <p:txBody>
          <a:bodyPr wrap="square" rtlCol="0">
            <a:spAutoFit/>
          </a:bodyPr>
          <a:lstStyle>
            <a:defPPr>
              <a:defRPr lang="en-US"/>
            </a:defPPr>
            <a:lvl1pPr>
              <a:defRPr sz="100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Cost-effective </a:t>
            </a:r>
          </a:p>
        </p:txBody>
      </p:sp>
      <p:sp>
        <p:nvSpPr>
          <p:cNvPr id="25" name="TextBox 24"/>
          <p:cNvSpPr txBox="1"/>
          <p:nvPr/>
        </p:nvSpPr>
        <p:spPr>
          <a:xfrm>
            <a:off x="5460454" y="3119642"/>
            <a:ext cx="1716020" cy="430887"/>
          </a:xfrm>
          <a:prstGeom prst="rect">
            <a:avLst/>
          </a:prstGeom>
          <a:noFill/>
        </p:spPr>
        <p:txBody>
          <a:bodyPr wrap="square" rtlCol="0">
            <a:spAutoFit/>
          </a:bodyPr>
          <a:lstStyle/>
          <a:p>
            <a:pPr>
              <a:spcAft>
                <a:spcPts val="1200"/>
              </a:spcAft>
            </a:pPr>
            <a:r>
              <a:rPr lang="en-US" sz="1100" dirty="0">
                <a:solidFill>
                  <a:srgbClr val="505050"/>
                </a:solidFill>
                <a:latin typeface="Segoe UI" panose="020B0502040204020203" pitchFamily="34" charset="0"/>
                <a:ea typeface="Segoe UI" panose="020B0502040204020203" pitchFamily="34" charset="0"/>
                <a:cs typeface="Segoe UI" panose="020B0502040204020203" pitchFamily="34" charset="0"/>
              </a:rPr>
              <a:t>SaaS pay-as-you-go service</a:t>
            </a:r>
          </a:p>
        </p:txBody>
      </p:sp>
      <p:sp>
        <p:nvSpPr>
          <p:cNvPr id="27" name="TextBox 26"/>
          <p:cNvSpPr txBox="1"/>
          <p:nvPr/>
        </p:nvSpPr>
        <p:spPr>
          <a:xfrm>
            <a:off x="5477807" y="5497161"/>
            <a:ext cx="1716020" cy="577081"/>
          </a:xfrm>
          <a:prstGeom prst="rect">
            <a:avLst/>
          </a:prstGeom>
          <a:noFill/>
        </p:spPr>
        <p:txBody>
          <a:bodyPr wrap="square" rtlCol="0">
            <a:spAutoFit/>
          </a:bodyPr>
          <a:lstStyle/>
          <a:p>
            <a:pPr>
              <a:spcAft>
                <a:spcPts val="1200"/>
              </a:spcAft>
            </a:pPr>
            <a:r>
              <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rPr>
              <a:t>Avoid the complexity of managing on-premises infrastructure</a:t>
            </a:r>
          </a:p>
        </p:txBody>
      </p:sp>
      <p:sp>
        <p:nvSpPr>
          <p:cNvPr id="29" name="TextBox 28"/>
          <p:cNvSpPr txBox="1"/>
          <p:nvPr/>
        </p:nvSpPr>
        <p:spPr>
          <a:xfrm>
            <a:off x="5452382" y="3804946"/>
            <a:ext cx="1716020" cy="738664"/>
          </a:xfrm>
          <a:prstGeom prst="rect">
            <a:avLst/>
          </a:prstGeom>
          <a:noFill/>
        </p:spPr>
        <p:txBody>
          <a:bodyPr wrap="square" rtlCol="0">
            <a:spAutoFit/>
          </a:bodyPr>
          <a:lstStyle/>
          <a:p>
            <a:pPr>
              <a:spcAft>
                <a:spcPts val="1200"/>
              </a:spcAft>
            </a:pPr>
            <a:r>
              <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rPr>
              <a:t>Have the latest backup of your data whenever you need it at no additional cost</a:t>
            </a:r>
          </a:p>
        </p:txBody>
      </p:sp>
      <p:sp>
        <p:nvSpPr>
          <p:cNvPr id="30" name="TextBox 29"/>
          <p:cNvSpPr txBox="1"/>
          <p:nvPr/>
        </p:nvSpPr>
        <p:spPr>
          <a:xfrm>
            <a:off x="5441527" y="2739099"/>
            <a:ext cx="1851464" cy="261610"/>
          </a:xfrm>
          <a:prstGeom prst="rect">
            <a:avLst/>
          </a:prstGeom>
          <a:noFill/>
        </p:spPr>
        <p:txBody>
          <a:bodyPr wrap="square" rtlCol="0">
            <a:spAutoFit/>
          </a:bodyPr>
          <a:lstStyle>
            <a:defPPr>
              <a:defRPr lang="en-US"/>
            </a:defPPr>
            <a:lvl1pPr>
              <a:defRPr sz="100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KEY BENEFITS</a:t>
            </a:r>
          </a:p>
        </p:txBody>
      </p:sp>
      <p:cxnSp>
        <p:nvCxnSpPr>
          <p:cNvPr id="32" name="Straight Connector 31"/>
          <p:cNvCxnSpPr/>
          <p:nvPr/>
        </p:nvCxnSpPr>
        <p:spPr>
          <a:xfrm>
            <a:off x="5283200" y="2739099"/>
            <a:ext cx="0" cy="6093207"/>
          </a:xfrm>
          <a:prstGeom prst="line">
            <a:avLst/>
          </a:prstGeom>
          <a:ln w="635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634A475-C606-487C-AF9F-14F0CD2094B4}"/>
              </a:ext>
            </a:extLst>
          </p:cNvPr>
          <p:cNvSpPr/>
          <p:nvPr/>
        </p:nvSpPr>
        <p:spPr>
          <a:xfrm>
            <a:off x="0" y="9235440"/>
            <a:ext cx="7772400" cy="822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0413B75-C922-4583-A051-A0EE94B55F74}"/>
              </a:ext>
            </a:extLst>
          </p:cNvPr>
          <p:cNvGrpSpPr>
            <a:grpSpLocks noChangeAspect="1"/>
          </p:cNvGrpSpPr>
          <p:nvPr/>
        </p:nvGrpSpPr>
        <p:grpSpPr bwMode="black">
          <a:xfrm>
            <a:off x="460196" y="9545446"/>
            <a:ext cx="868680" cy="186495"/>
            <a:chOff x="457200" y="1643393"/>
            <a:chExt cx="4492753" cy="964540"/>
          </a:xfrm>
        </p:grpSpPr>
        <p:pic>
          <p:nvPicPr>
            <p:cNvPr id="40" name="Picture 39">
              <a:extLst>
                <a:ext uri="{FF2B5EF4-FFF2-40B4-BE49-F238E27FC236}">
                  <a16:creationId xmlns:a16="http://schemas.microsoft.com/office/drawing/2014/main" id="{B1C0161B-E543-4240-A2EB-5EFE9E821B45}"/>
                </a:ext>
              </a:extLst>
            </p:cNvPr>
            <p:cNvPicPr>
              <a:picLocks noChangeAspect="1"/>
            </p:cNvPicPr>
            <p:nvPr/>
          </p:nvPicPr>
          <p:blipFill>
            <a:blip r:embed="rId4"/>
            <a:stretch>
              <a:fillRect/>
            </a:stretch>
          </p:blipFill>
          <p:spPr bwMode="black">
            <a:xfrm>
              <a:off x="457200" y="1643393"/>
              <a:ext cx="964540" cy="964540"/>
            </a:xfrm>
            <a:prstGeom prst="rect">
              <a:avLst/>
            </a:prstGeom>
          </p:spPr>
        </p:pic>
        <p:sp>
          <p:nvSpPr>
            <p:cNvPr id="41" name="Freeform 12">
              <a:extLst>
                <a:ext uri="{FF2B5EF4-FFF2-40B4-BE49-F238E27FC236}">
                  <a16:creationId xmlns:a16="http://schemas.microsoft.com/office/drawing/2014/main" id="{EA624E82-7E67-4A13-B7BE-FA30E3E8E59F}"/>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TextBox 32">
            <a:extLst>
              <a:ext uri="{FF2B5EF4-FFF2-40B4-BE49-F238E27FC236}">
                <a16:creationId xmlns:a16="http://schemas.microsoft.com/office/drawing/2014/main" id="{D50B9AAC-F9E7-4D60-A037-DBDDD93F7C2B}"/>
              </a:ext>
            </a:extLst>
          </p:cNvPr>
          <p:cNvSpPr txBox="1"/>
          <p:nvPr/>
        </p:nvSpPr>
        <p:spPr>
          <a:xfrm>
            <a:off x="5460454" y="4585282"/>
            <a:ext cx="1716020" cy="738664"/>
          </a:xfrm>
          <a:prstGeom prst="rect">
            <a:avLst/>
          </a:prstGeom>
          <a:noFill/>
        </p:spPr>
        <p:txBody>
          <a:bodyPr wrap="square" rtlCol="0">
            <a:spAutoFit/>
          </a:bodyPr>
          <a:lstStyle/>
          <a:p>
            <a:pPr>
              <a:spcAft>
                <a:spcPts val="1200"/>
              </a:spcAft>
            </a:pPr>
            <a:r>
              <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rPr>
              <a:t>Support for VMware, Hyper-V, Linux and Windows in Azure and on-premises </a:t>
            </a:r>
          </a:p>
        </p:txBody>
      </p:sp>
      <p:sp>
        <p:nvSpPr>
          <p:cNvPr id="34" name="TextBox 33">
            <a:extLst>
              <a:ext uri="{FF2B5EF4-FFF2-40B4-BE49-F238E27FC236}">
                <a16:creationId xmlns:a16="http://schemas.microsoft.com/office/drawing/2014/main" id="{5A6ACD96-8F07-4447-83FC-9E54D8F4501A}"/>
              </a:ext>
            </a:extLst>
          </p:cNvPr>
          <p:cNvSpPr txBox="1"/>
          <p:nvPr/>
        </p:nvSpPr>
        <p:spPr>
          <a:xfrm>
            <a:off x="5460454" y="6360717"/>
            <a:ext cx="1716020" cy="738664"/>
          </a:xfrm>
          <a:prstGeom prst="rect">
            <a:avLst/>
          </a:prstGeom>
          <a:noFill/>
        </p:spPr>
        <p:txBody>
          <a:bodyPr wrap="square" rtlCol="0">
            <a:spAutoFit/>
          </a:bodyPr>
          <a:lstStyle/>
          <a:p>
            <a:pPr>
              <a:spcAft>
                <a:spcPts val="1200"/>
              </a:spcAft>
            </a:pPr>
            <a:r>
              <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rPr>
              <a:t>Safeguard your backups from ransomware with one-click multifactor authentication </a:t>
            </a:r>
          </a:p>
        </p:txBody>
      </p:sp>
      <p:sp>
        <p:nvSpPr>
          <p:cNvPr id="35" name="TextBox 34">
            <a:extLst>
              <a:ext uri="{FF2B5EF4-FFF2-40B4-BE49-F238E27FC236}">
                <a16:creationId xmlns:a16="http://schemas.microsoft.com/office/drawing/2014/main" id="{83926D07-C74B-4DBA-97BE-55730211EEAC}"/>
              </a:ext>
            </a:extLst>
          </p:cNvPr>
          <p:cNvSpPr txBox="1"/>
          <p:nvPr/>
        </p:nvSpPr>
        <p:spPr>
          <a:xfrm>
            <a:off x="5477807" y="7366660"/>
            <a:ext cx="1716020" cy="738664"/>
          </a:xfrm>
          <a:prstGeom prst="rect">
            <a:avLst/>
          </a:prstGeom>
          <a:noFill/>
        </p:spPr>
        <p:txBody>
          <a:bodyPr wrap="square" rtlCol="0">
            <a:spAutoFit/>
          </a:bodyPr>
          <a:lstStyle/>
          <a:p>
            <a:pPr>
              <a:spcAft>
                <a:spcPts val="1200"/>
              </a:spcAft>
            </a:pPr>
            <a:r>
              <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rPr>
              <a:t>Retain unauthorized deleted backups to give you time to investigate and recover your data </a:t>
            </a:r>
          </a:p>
        </p:txBody>
      </p:sp>
      <p:sp>
        <p:nvSpPr>
          <p:cNvPr id="36" name="TextBox 35">
            <a:extLst>
              <a:ext uri="{FF2B5EF4-FFF2-40B4-BE49-F238E27FC236}">
                <a16:creationId xmlns:a16="http://schemas.microsoft.com/office/drawing/2014/main" id="{576E9110-41BC-4F50-A032-0AC887F16A12}"/>
              </a:ext>
            </a:extLst>
          </p:cNvPr>
          <p:cNvSpPr txBox="1"/>
          <p:nvPr/>
        </p:nvSpPr>
        <p:spPr>
          <a:xfrm>
            <a:off x="1054174" y="7955754"/>
            <a:ext cx="4214777" cy="730969"/>
          </a:xfrm>
          <a:prstGeom prst="rect">
            <a:avLst/>
          </a:prstGeom>
          <a:noFill/>
        </p:spPr>
        <p:txBody>
          <a:bodyPr wrap="square" rtlCol="0">
            <a:spAutoFit/>
          </a:bodyPr>
          <a:lstStyle/>
          <a:p>
            <a:pPr>
              <a:spcAft>
                <a:spcPts val="1200"/>
              </a:spcAft>
            </a:pPr>
            <a:r>
              <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rPr>
              <a:t>Store your backups in Azure instead of an offsite to reduce infrastructure costs. Pay for what you use in Azure. </a:t>
            </a:r>
          </a:p>
          <a:p>
            <a:pPr>
              <a:spcAft>
                <a:spcPts val="1200"/>
              </a:spcAft>
            </a:pPr>
            <a:endParaRPr lang="en-US" sz="1050" dirty="0">
              <a:solidFill>
                <a:srgbClr val="50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Lock">
            <a:extLst>
              <a:ext uri="{FF2B5EF4-FFF2-40B4-BE49-F238E27FC236}">
                <a16:creationId xmlns:a16="http://schemas.microsoft.com/office/drawing/2014/main" id="{3C0466CB-0CFA-40CA-B9B0-2CB2358E81B3}"/>
              </a:ext>
            </a:extLst>
          </p:cNvPr>
          <p:cNvSpPr>
            <a:spLocks noChangeAspect="1" noEditPoints="1"/>
          </p:cNvSpPr>
          <p:nvPr/>
        </p:nvSpPr>
        <p:spPr bwMode="auto">
          <a:xfrm>
            <a:off x="421183" y="6622076"/>
            <a:ext cx="521324" cy="728626"/>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solidFill>
            <a:schemeClr val="bg1"/>
          </a:solidFill>
          <a:ln w="1905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CE06602C-9F1E-4EDF-8694-15080581E86F}"/>
              </a:ext>
            </a:extLst>
          </p:cNvPr>
          <p:cNvSpPr/>
          <p:nvPr/>
        </p:nvSpPr>
        <p:spPr>
          <a:xfrm>
            <a:off x="175491" y="5071500"/>
            <a:ext cx="5107709" cy="111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Segoe UI Semibold" panose="020B0702040204020203" pitchFamily="34" charset="0"/>
                <a:cs typeface="Segoe UI Semibold" panose="020B0702040204020203" pitchFamily="34" charset="0"/>
              </a:rPr>
              <a:t>Benefits of Azure Backup</a:t>
            </a:r>
          </a:p>
        </p:txBody>
      </p:sp>
      <p:sp>
        <p:nvSpPr>
          <p:cNvPr id="45" name="price">
            <a:extLst>
              <a:ext uri="{FF2B5EF4-FFF2-40B4-BE49-F238E27FC236}">
                <a16:creationId xmlns:a16="http://schemas.microsoft.com/office/drawing/2014/main" id="{F4DFDFD7-5779-4A86-83E1-EF0F071DF606}"/>
              </a:ext>
            </a:extLst>
          </p:cNvPr>
          <p:cNvSpPr>
            <a:spLocks noChangeAspect="1" noEditPoints="1"/>
          </p:cNvSpPr>
          <p:nvPr/>
        </p:nvSpPr>
        <p:spPr bwMode="auto">
          <a:xfrm>
            <a:off x="516385" y="7758977"/>
            <a:ext cx="426122" cy="871350"/>
          </a:xfrm>
          <a:custGeom>
            <a:avLst/>
            <a:gdLst>
              <a:gd name="T0" fmla="*/ 141 w 150"/>
              <a:gd name="T1" fmla="*/ 307 h 307"/>
              <a:gd name="T2" fmla="*/ 9 w 150"/>
              <a:gd name="T3" fmla="*/ 307 h 307"/>
              <a:gd name="T4" fmla="*/ 0 w 150"/>
              <a:gd name="T5" fmla="*/ 298 h 307"/>
              <a:gd name="T6" fmla="*/ 0 w 150"/>
              <a:gd name="T7" fmla="*/ 136 h 307"/>
              <a:gd name="T8" fmla="*/ 9 w 150"/>
              <a:gd name="T9" fmla="*/ 123 h 307"/>
              <a:gd name="T10" fmla="*/ 63 w 150"/>
              <a:gd name="T11" fmla="*/ 82 h 307"/>
              <a:gd name="T12" fmla="*/ 75 w 150"/>
              <a:gd name="T13" fmla="*/ 75 h 307"/>
              <a:gd name="T14" fmla="*/ 87 w 150"/>
              <a:gd name="T15" fmla="*/ 82 h 307"/>
              <a:gd name="T16" fmla="*/ 141 w 150"/>
              <a:gd name="T17" fmla="*/ 123 h 307"/>
              <a:gd name="T18" fmla="*/ 150 w 150"/>
              <a:gd name="T19" fmla="*/ 136 h 307"/>
              <a:gd name="T20" fmla="*/ 150 w 150"/>
              <a:gd name="T21" fmla="*/ 298 h 307"/>
              <a:gd name="T22" fmla="*/ 141 w 150"/>
              <a:gd name="T23" fmla="*/ 307 h 307"/>
              <a:gd name="T24" fmla="*/ 99 w 150"/>
              <a:gd name="T25" fmla="*/ 149 h 307"/>
              <a:gd name="T26" fmla="*/ 75 w 150"/>
              <a:gd name="T27" fmla="*/ 125 h 307"/>
              <a:gd name="T28" fmla="*/ 51 w 150"/>
              <a:gd name="T29" fmla="*/ 149 h 307"/>
              <a:gd name="T30" fmla="*/ 75 w 150"/>
              <a:gd name="T31" fmla="*/ 173 h 307"/>
              <a:gd name="T32" fmla="*/ 99 w 150"/>
              <a:gd name="T33" fmla="*/ 149 h 307"/>
              <a:gd name="T34" fmla="*/ 75 w 150"/>
              <a:gd name="T35" fmla="*/ 125 h 307"/>
              <a:gd name="T36" fmla="*/ 75 w 150"/>
              <a:gd name="T3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307">
                <a:moveTo>
                  <a:pt x="141" y="307"/>
                </a:moveTo>
                <a:cubicBezTo>
                  <a:pt x="9" y="307"/>
                  <a:pt x="9" y="307"/>
                  <a:pt x="9" y="307"/>
                </a:cubicBezTo>
                <a:cubicBezTo>
                  <a:pt x="4" y="307"/>
                  <a:pt x="0" y="303"/>
                  <a:pt x="0" y="298"/>
                </a:cubicBezTo>
                <a:cubicBezTo>
                  <a:pt x="0" y="136"/>
                  <a:pt x="0" y="136"/>
                  <a:pt x="0" y="136"/>
                </a:cubicBezTo>
                <a:cubicBezTo>
                  <a:pt x="0" y="131"/>
                  <a:pt x="4" y="127"/>
                  <a:pt x="9" y="123"/>
                </a:cubicBezTo>
                <a:cubicBezTo>
                  <a:pt x="63" y="82"/>
                  <a:pt x="63" y="82"/>
                  <a:pt x="63" y="82"/>
                </a:cubicBezTo>
                <a:cubicBezTo>
                  <a:pt x="63" y="82"/>
                  <a:pt x="71" y="75"/>
                  <a:pt x="75" y="75"/>
                </a:cubicBezTo>
                <a:cubicBezTo>
                  <a:pt x="79" y="75"/>
                  <a:pt x="87" y="82"/>
                  <a:pt x="87" y="82"/>
                </a:cubicBezTo>
                <a:cubicBezTo>
                  <a:pt x="141" y="123"/>
                  <a:pt x="141" y="123"/>
                  <a:pt x="141" y="123"/>
                </a:cubicBezTo>
                <a:cubicBezTo>
                  <a:pt x="145" y="126"/>
                  <a:pt x="150" y="131"/>
                  <a:pt x="150" y="136"/>
                </a:cubicBezTo>
                <a:cubicBezTo>
                  <a:pt x="150" y="298"/>
                  <a:pt x="150" y="298"/>
                  <a:pt x="150" y="298"/>
                </a:cubicBezTo>
                <a:cubicBezTo>
                  <a:pt x="150" y="303"/>
                  <a:pt x="146" y="307"/>
                  <a:pt x="141" y="307"/>
                </a:cubicBezTo>
                <a:close/>
                <a:moveTo>
                  <a:pt x="99" y="149"/>
                </a:moveTo>
                <a:cubicBezTo>
                  <a:pt x="99" y="136"/>
                  <a:pt x="88" y="125"/>
                  <a:pt x="75" y="125"/>
                </a:cubicBezTo>
                <a:cubicBezTo>
                  <a:pt x="62" y="125"/>
                  <a:pt x="51" y="136"/>
                  <a:pt x="51" y="149"/>
                </a:cubicBezTo>
                <a:cubicBezTo>
                  <a:pt x="51" y="163"/>
                  <a:pt x="62" y="173"/>
                  <a:pt x="75" y="173"/>
                </a:cubicBezTo>
                <a:cubicBezTo>
                  <a:pt x="88" y="173"/>
                  <a:pt x="99" y="163"/>
                  <a:pt x="99" y="149"/>
                </a:cubicBezTo>
                <a:close/>
                <a:moveTo>
                  <a:pt x="75" y="125"/>
                </a:moveTo>
                <a:cubicBezTo>
                  <a:pt x="75" y="0"/>
                  <a:pt x="75" y="0"/>
                  <a:pt x="75" y="0"/>
                </a:cubicBezTo>
              </a:path>
            </a:pathLst>
          </a:custGeom>
          <a:solidFill>
            <a:schemeClr val="bg1"/>
          </a:solidFill>
          <a:ln w="19050" cap="rnd">
            <a:solidFill>
              <a:schemeClr val="accent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Arrow: Right 45">
            <a:extLst>
              <a:ext uri="{FF2B5EF4-FFF2-40B4-BE49-F238E27FC236}">
                <a16:creationId xmlns:a16="http://schemas.microsoft.com/office/drawing/2014/main" id="{613DF5B7-0424-4A0A-A6DC-ACE9528BF67B}"/>
              </a:ext>
            </a:extLst>
          </p:cNvPr>
          <p:cNvSpPr/>
          <p:nvPr/>
        </p:nvSpPr>
        <p:spPr bwMode="auto">
          <a:xfrm rot="5400000">
            <a:off x="576115" y="8331427"/>
            <a:ext cx="306661" cy="202787"/>
          </a:xfrm>
          <a:prstGeom prst="rightArrow">
            <a:avLst/>
          </a:prstGeom>
          <a:solidFill>
            <a:schemeClr val="bg1"/>
          </a:solidFill>
          <a:ln w="19050">
            <a:solidFill>
              <a:schemeClr val="accent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7" name="Group 46">
            <a:extLst>
              <a:ext uri="{FF2B5EF4-FFF2-40B4-BE49-F238E27FC236}">
                <a16:creationId xmlns:a16="http://schemas.microsoft.com/office/drawing/2014/main" id="{3D88DAF1-B7F4-4D77-A796-9CE57FE4AE9D}"/>
              </a:ext>
            </a:extLst>
          </p:cNvPr>
          <p:cNvGrpSpPr/>
          <p:nvPr/>
        </p:nvGrpSpPr>
        <p:grpSpPr>
          <a:xfrm>
            <a:off x="334270" y="5576108"/>
            <a:ext cx="728537" cy="738664"/>
            <a:chOff x="5887568" y="2628346"/>
            <a:chExt cx="477818" cy="468183"/>
          </a:xfrm>
        </p:grpSpPr>
        <p:sp>
          <p:nvSpPr>
            <p:cNvPr id="48" name="Rectangle 47">
              <a:extLst>
                <a:ext uri="{FF2B5EF4-FFF2-40B4-BE49-F238E27FC236}">
                  <a16:creationId xmlns:a16="http://schemas.microsoft.com/office/drawing/2014/main" id="{30E2C761-8F46-404E-A5B6-15019DFD68F5}"/>
                </a:ext>
              </a:extLst>
            </p:cNvPr>
            <p:cNvSpPr/>
            <p:nvPr/>
          </p:nvSpPr>
          <p:spPr bwMode="auto">
            <a:xfrm>
              <a:off x="5940279" y="2674536"/>
              <a:ext cx="379701" cy="379701"/>
            </a:xfrm>
            <a:prstGeom prst="rect">
              <a:avLst/>
            </a:pr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49" name="Rectangle 48">
              <a:extLst>
                <a:ext uri="{FF2B5EF4-FFF2-40B4-BE49-F238E27FC236}">
                  <a16:creationId xmlns:a16="http://schemas.microsoft.com/office/drawing/2014/main" id="{D78C8941-4A7F-4863-8C70-FE144744C562}"/>
                </a:ext>
              </a:extLst>
            </p:cNvPr>
            <p:cNvSpPr/>
            <p:nvPr/>
          </p:nvSpPr>
          <p:spPr bwMode="auto">
            <a:xfrm>
              <a:off x="5887568" y="2628346"/>
              <a:ext cx="90812" cy="90812"/>
            </a:xfrm>
            <a:prstGeom prst="rect">
              <a:avLst/>
            </a:prstGeom>
            <a:solidFill>
              <a:srgbClr val="FFFFFF"/>
            </a:solid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0" name="Rectangle 49">
              <a:extLst>
                <a:ext uri="{FF2B5EF4-FFF2-40B4-BE49-F238E27FC236}">
                  <a16:creationId xmlns:a16="http://schemas.microsoft.com/office/drawing/2014/main" id="{CA316458-CA3F-4B8D-80F5-D9EE478A9D88}"/>
                </a:ext>
              </a:extLst>
            </p:cNvPr>
            <p:cNvSpPr/>
            <p:nvPr/>
          </p:nvSpPr>
          <p:spPr bwMode="auto">
            <a:xfrm>
              <a:off x="6274574" y="2628346"/>
              <a:ext cx="90812" cy="90812"/>
            </a:xfrm>
            <a:prstGeom prst="rect">
              <a:avLst/>
            </a:prstGeom>
            <a:solidFill>
              <a:srgbClr val="FFFFFF"/>
            </a:solid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1" name="Rectangle 50">
              <a:extLst>
                <a:ext uri="{FF2B5EF4-FFF2-40B4-BE49-F238E27FC236}">
                  <a16:creationId xmlns:a16="http://schemas.microsoft.com/office/drawing/2014/main" id="{49CDF5DC-CDB2-4D1E-B4A2-92937F195B35}"/>
                </a:ext>
              </a:extLst>
            </p:cNvPr>
            <p:cNvSpPr/>
            <p:nvPr/>
          </p:nvSpPr>
          <p:spPr bwMode="auto">
            <a:xfrm>
              <a:off x="5887568" y="3005717"/>
              <a:ext cx="90812" cy="90812"/>
            </a:xfrm>
            <a:prstGeom prst="rect">
              <a:avLst/>
            </a:prstGeom>
            <a:solidFill>
              <a:srgbClr val="FFFFFF"/>
            </a:solid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sp>
          <p:nvSpPr>
            <p:cNvPr id="52" name="Rectangle 51">
              <a:extLst>
                <a:ext uri="{FF2B5EF4-FFF2-40B4-BE49-F238E27FC236}">
                  <a16:creationId xmlns:a16="http://schemas.microsoft.com/office/drawing/2014/main" id="{5D81AD2C-D720-4C20-9006-F6EBF4C163C5}"/>
                </a:ext>
              </a:extLst>
            </p:cNvPr>
            <p:cNvSpPr/>
            <p:nvPr/>
          </p:nvSpPr>
          <p:spPr bwMode="auto">
            <a:xfrm>
              <a:off x="6274574" y="3005717"/>
              <a:ext cx="90812" cy="90812"/>
            </a:xfrm>
            <a:prstGeom prst="rect">
              <a:avLst/>
            </a:prstGeom>
            <a:solidFill>
              <a:srgbClr val="FFFFFF"/>
            </a:solid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cs typeface="Segoe UI" pitchFamily="34" charset="0"/>
              </a:endParaRPr>
            </a:p>
          </p:txBody>
        </p:sp>
      </p:grpSp>
    </p:spTree>
    <p:extLst>
      <p:ext uri="{BB962C8B-B14F-4D97-AF65-F5344CB8AC3E}">
        <p14:creationId xmlns:p14="http://schemas.microsoft.com/office/powerpoint/2010/main" val="18382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49158"/>
            <a:ext cx="7772400" cy="2524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9735" y="1181356"/>
            <a:ext cx="6485682" cy="369332"/>
          </a:xfrm>
          <a:prstGeom prst="rect">
            <a:avLst/>
          </a:prstGeom>
          <a:noFill/>
        </p:spPr>
        <p:txBody>
          <a:bodyPr wrap="square" rtlCol="0">
            <a:spAutoFit/>
          </a:bodyPr>
          <a:lstStyle/>
          <a:p>
            <a:r>
              <a:rPr lang="en-US" dirty="0">
                <a:latin typeface="Segoe UI Semibold" panose="020B0702040204020203" pitchFamily="34" charset="0"/>
                <a:cs typeface="Segoe UI Semibold" panose="020B0702040204020203" pitchFamily="34" charset="0"/>
              </a:rPr>
              <a:t>Simple and secure cloud-based backup</a:t>
            </a:r>
          </a:p>
        </p:txBody>
      </p:sp>
      <p:sp>
        <p:nvSpPr>
          <p:cNvPr id="9" name="TextBox 8"/>
          <p:cNvSpPr txBox="1"/>
          <p:nvPr/>
        </p:nvSpPr>
        <p:spPr>
          <a:xfrm>
            <a:off x="359735" y="1889386"/>
            <a:ext cx="3135940" cy="1092607"/>
          </a:xfrm>
          <a:prstGeom prst="rect">
            <a:avLst/>
          </a:prstGeom>
          <a:noFill/>
        </p:spPr>
        <p:txBody>
          <a:bodyPr wrap="square" rtlCol="0">
            <a:spAutoFit/>
          </a:bodyPr>
          <a:lstStyle/>
          <a:p>
            <a:pPr>
              <a:spcAft>
                <a:spcPts val="1200"/>
              </a:spcAft>
            </a:pPr>
            <a:r>
              <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rPr>
              <a:t>Protect your data from Azure no matter where it resides—in the cloud or on-premises. Support for virtual machines running on VMware, Hyper-V, Linux and Windows. </a:t>
            </a:r>
          </a:p>
        </p:txBody>
      </p:sp>
      <p:sp>
        <p:nvSpPr>
          <p:cNvPr id="10" name="TextBox 9"/>
          <p:cNvSpPr txBox="1"/>
          <p:nvPr/>
        </p:nvSpPr>
        <p:spPr>
          <a:xfrm>
            <a:off x="359735" y="1656392"/>
            <a:ext cx="2727594" cy="261610"/>
          </a:xfrm>
          <a:prstGeom prst="rect">
            <a:avLst/>
          </a:prstGeom>
          <a:noFill/>
        </p:spPr>
        <p:txBody>
          <a:bodyPr wrap="square" rtlCol="0">
            <a:spAutoFit/>
          </a:bodyPr>
          <a:lstStyle>
            <a:defPPr>
              <a:defRPr lang="en-US"/>
            </a:defPPr>
            <a:lvl1pPr>
              <a:defRPr sz="105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Hybrid and heterogeneous</a:t>
            </a:r>
          </a:p>
        </p:txBody>
      </p:sp>
      <p:sp>
        <p:nvSpPr>
          <p:cNvPr id="11" name="TextBox 10"/>
          <p:cNvSpPr txBox="1"/>
          <p:nvPr/>
        </p:nvSpPr>
        <p:spPr>
          <a:xfrm>
            <a:off x="359735" y="3200768"/>
            <a:ext cx="3135940" cy="1446550"/>
          </a:xfrm>
          <a:prstGeom prst="rect">
            <a:avLst/>
          </a:prstGeom>
          <a:noFill/>
        </p:spPr>
        <p:txBody>
          <a:bodyPr wrap="square" rtlCol="0">
            <a:spAutoFit/>
          </a:bodyPr>
          <a:lstStyle/>
          <a:p>
            <a:pPr>
              <a:spcAft>
                <a:spcPts val="1200"/>
              </a:spcAft>
            </a:pPr>
            <a:r>
              <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rPr>
              <a:t>Scale protection to just a few files and folders or multiple virtual machines in a few clicks. Restore individual files and folders or virtual machines from Azure when you need them the most. </a:t>
            </a:r>
          </a:p>
          <a:p>
            <a:pPr>
              <a:spcAft>
                <a:spcPts val="1200"/>
              </a:spcAft>
            </a:pPr>
            <a:endPar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359734" y="2967774"/>
            <a:ext cx="2421613" cy="261610"/>
          </a:xfrm>
          <a:prstGeom prst="rect">
            <a:avLst/>
          </a:prstGeom>
          <a:noFill/>
        </p:spPr>
        <p:txBody>
          <a:bodyPr wrap="square" rtlCol="0">
            <a:spAutoFit/>
          </a:bodyPr>
          <a:lstStyle>
            <a:defPPr>
              <a:defRPr lang="en-US"/>
            </a:defPPr>
            <a:lvl1pPr>
              <a:defRPr sz="105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Flexible</a:t>
            </a:r>
          </a:p>
        </p:txBody>
      </p:sp>
      <p:sp>
        <p:nvSpPr>
          <p:cNvPr id="14" name="TextBox 13"/>
          <p:cNvSpPr txBox="1"/>
          <p:nvPr/>
        </p:nvSpPr>
        <p:spPr>
          <a:xfrm>
            <a:off x="359734" y="4457749"/>
            <a:ext cx="1851464" cy="261610"/>
          </a:xfrm>
          <a:prstGeom prst="rect">
            <a:avLst/>
          </a:prstGeom>
          <a:noFill/>
        </p:spPr>
        <p:txBody>
          <a:bodyPr wrap="square" rtlCol="0">
            <a:spAutoFit/>
          </a:bodyPr>
          <a:lstStyle>
            <a:defPPr>
              <a:defRPr lang="en-US"/>
            </a:defPPr>
            <a:lvl1pPr>
              <a:defRPr sz="105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Efficient </a:t>
            </a:r>
          </a:p>
        </p:txBody>
      </p:sp>
      <p:sp>
        <p:nvSpPr>
          <p:cNvPr id="15" name="TextBox 14"/>
          <p:cNvSpPr txBox="1"/>
          <p:nvPr/>
        </p:nvSpPr>
        <p:spPr>
          <a:xfrm>
            <a:off x="4065824" y="1889386"/>
            <a:ext cx="3135940" cy="1092607"/>
          </a:xfrm>
          <a:prstGeom prst="rect">
            <a:avLst/>
          </a:prstGeom>
          <a:noFill/>
        </p:spPr>
        <p:txBody>
          <a:bodyPr wrap="square" rtlCol="0">
            <a:spAutoFit/>
          </a:bodyPr>
          <a:lstStyle/>
          <a:p>
            <a:pPr>
              <a:spcAft>
                <a:spcPts val="1200"/>
              </a:spcAft>
            </a:pPr>
            <a:r>
              <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rPr>
              <a:t>View your backups from Azure and on-premises in one centralized location to quickly decide what needs to be restored to keep business operating as normal. </a:t>
            </a:r>
          </a:p>
        </p:txBody>
      </p:sp>
      <p:sp>
        <p:nvSpPr>
          <p:cNvPr id="16" name="TextBox 15"/>
          <p:cNvSpPr txBox="1"/>
          <p:nvPr/>
        </p:nvSpPr>
        <p:spPr>
          <a:xfrm>
            <a:off x="4065824" y="1656392"/>
            <a:ext cx="1851464" cy="261610"/>
          </a:xfrm>
          <a:prstGeom prst="rect">
            <a:avLst/>
          </a:prstGeom>
          <a:noFill/>
        </p:spPr>
        <p:txBody>
          <a:bodyPr wrap="square" rtlCol="0">
            <a:spAutoFit/>
          </a:bodyPr>
          <a:lstStyle>
            <a:defPPr>
              <a:defRPr lang="en-US"/>
            </a:defPPr>
            <a:lvl1pPr>
              <a:defRPr sz="105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Fast</a:t>
            </a:r>
          </a:p>
        </p:txBody>
      </p:sp>
      <p:sp>
        <p:nvSpPr>
          <p:cNvPr id="17" name="TextBox 16"/>
          <p:cNvSpPr txBox="1"/>
          <p:nvPr/>
        </p:nvSpPr>
        <p:spPr>
          <a:xfrm>
            <a:off x="4065824" y="3200768"/>
            <a:ext cx="3135940" cy="892552"/>
          </a:xfrm>
          <a:prstGeom prst="rect">
            <a:avLst/>
          </a:prstGeom>
          <a:noFill/>
        </p:spPr>
        <p:txBody>
          <a:bodyPr wrap="square" rtlCol="0">
            <a:spAutoFit/>
          </a:bodyPr>
          <a:lstStyle/>
          <a:p>
            <a:pPr>
              <a:spcAft>
                <a:spcPts val="1200"/>
              </a:spcAft>
            </a:pPr>
            <a:r>
              <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rPr>
              <a:t>Export Power BI reports to understand information about your backups. Ensure you are meeting your industry’s unique compliance requirements. </a:t>
            </a:r>
          </a:p>
        </p:txBody>
      </p:sp>
      <p:sp>
        <p:nvSpPr>
          <p:cNvPr id="18" name="TextBox 17"/>
          <p:cNvSpPr txBox="1"/>
          <p:nvPr/>
        </p:nvSpPr>
        <p:spPr>
          <a:xfrm>
            <a:off x="4065824" y="2967774"/>
            <a:ext cx="1851464" cy="261610"/>
          </a:xfrm>
          <a:prstGeom prst="rect">
            <a:avLst/>
          </a:prstGeom>
          <a:noFill/>
        </p:spPr>
        <p:txBody>
          <a:bodyPr wrap="square" rtlCol="0">
            <a:spAutoFit/>
          </a:bodyPr>
          <a:lstStyle>
            <a:defPPr>
              <a:defRPr lang="en-US"/>
            </a:defPPr>
            <a:lvl1pPr>
              <a:defRPr sz="105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Compliant</a:t>
            </a:r>
          </a:p>
        </p:txBody>
      </p:sp>
      <p:sp>
        <p:nvSpPr>
          <p:cNvPr id="20" name="TextBox 19"/>
          <p:cNvSpPr txBox="1"/>
          <p:nvPr/>
        </p:nvSpPr>
        <p:spPr>
          <a:xfrm>
            <a:off x="4065824" y="4404391"/>
            <a:ext cx="3376597" cy="261610"/>
          </a:xfrm>
          <a:prstGeom prst="rect">
            <a:avLst/>
          </a:prstGeom>
          <a:noFill/>
        </p:spPr>
        <p:txBody>
          <a:bodyPr wrap="square" rtlCol="0">
            <a:spAutoFit/>
          </a:bodyPr>
          <a:lstStyle>
            <a:defPPr>
              <a:defRPr lang="en-US"/>
            </a:defPPr>
            <a:lvl1pPr>
              <a:defRPr sz="1050">
                <a:solidFill>
                  <a:schemeClr val="accent1"/>
                </a:solidFill>
                <a:latin typeface="Segoe UI Semibold" panose="020B0702040204020203" pitchFamily="34" charset="0"/>
                <a:ea typeface="Segoe UI" panose="020B0502040204020203" pitchFamily="34" charset="0"/>
                <a:cs typeface="Segoe UI Semibold" panose="020B0702040204020203" pitchFamily="34" charset="0"/>
              </a:defRPr>
            </a:lvl1pPr>
          </a:lstStyle>
          <a:p>
            <a:r>
              <a:rPr lang="en-US" sz="1100" dirty="0">
                <a:solidFill>
                  <a:schemeClr val="accent3"/>
                </a:solidFill>
              </a:rPr>
              <a:t>Safe</a:t>
            </a:r>
          </a:p>
        </p:txBody>
      </p:sp>
      <p:sp>
        <p:nvSpPr>
          <p:cNvPr id="22" name="TextBox 21"/>
          <p:cNvSpPr txBox="1"/>
          <p:nvPr/>
        </p:nvSpPr>
        <p:spPr>
          <a:xfrm>
            <a:off x="359735" y="5925303"/>
            <a:ext cx="6671686" cy="369332"/>
          </a:xfrm>
          <a:prstGeom prst="rect">
            <a:avLst/>
          </a:prstGeom>
          <a:noFill/>
        </p:spPr>
        <p:txBody>
          <a:bodyPr wrap="square" rtlCol="0">
            <a:spAutoFit/>
          </a:bodyPr>
          <a:lstStyle>
            <a:defPPr>
              <a:defRPr lang="en-US"/>
            </a:defPPr>
            <a:lvl1pPr>
              <a:defRPr>
                <a:latin typeface="Segoe UI Semibold" panose="020B0702040204020203" pitchFamily="34" charset="0"/>
                <a:cs typeface="Segoe UI Semibold" panose="020B0702040204020203" pitchFamily="34" charset="0"/>
              </a:defRPr>
            </a:lvl1pPr>
          </a:lstStyle>
          <a:p>
            <a:r>
              <a:rPr lang="en-US" dirty="0"/>
              <a:t>Cost-effective backup from a trusted leader</a:t>
            </a:r>
          </a:p>
        </p:txBody>
      </p:sp>
      <p:sp>
        <p:nvSpPr>
          <p:cNvPr id="23" name="TextBox 22"/>
          <p:cNvSpPr txBox="1"/>
          <p:nvPr/>
        </p:nvSpPr>
        <p:spPr>
          <a:xfrm>
            <a:off x="359735" y="6474668"/>
            <a:ext cx="2034214" cy="2123658"/>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“We don’t have to worry about managing space on expensive purpose-built backup storage systems. We have no tape costs, management costs, nothing. Backup is dramatically cheaper with Azure.”</a:t>
            </a:r>
          </a:p>
          <a:p>
            <a:r>
              <a:rPr lang="en-US" sz="1100" dirty="0">
                <a:latin typeface="Segoe UI" panose="020B0502040204020203" pitchFamily="34" charset="0"/>
                <a:cs typeface="Segoe UI" panose="020B0502040204020203" pitchFamily="34" charset="0"/>
              </a:rPr>
              <a:t> </a:t>
            </a:r>
          </a:p>
          <a:p>
            <a:r>
              <a:rPr lang="en-US" sz="1100" dirty="0">
                <a:latin typeface="Segoe UI" panose="020B0502040204020203" pitchFamily="34" charset="0"/>
                <a:cs typeface="Segoe UI" panose="020B0502040204020203" pitchFamily="34" charset="0"/>
              </a:rPr>
              <a:t>Sean </a:t>
            </a:r>
            <a:r>
              <a:rPr lang="en-US" sz="1100" dirty="0" err="1">
                <a:latin typeface="Segoe UI" panose="020B0502040204020203" pitchFamily="34" charset="0"/>
                <a:cs typeface="Segoe UI" panose="020B0502040204020203" pitchFamily="34" charset="0"/>
              </a:rPr>
              <a:t>DeLessio</a:t>
            </a:r>
            <a:endParaRPr lang="en-US" sz="1100" dirty="0">
              <a:latin typeface="Segoe UI" panose="020B0502040204020203" pitchFamily="34" charset="0"/>
              <a:cs typeface="Segoe UI" panose="020B0502040204020203" pitchFamily="34" charset="0"/>
            </a:endParaRPr>
          </a:p>
          <a:p>
            <a:r>
              <a:rPr lang="en-US" sz="1100" dirty="0">
                <a:latin typeface="Segoe UI" panose="020B0502040204020203" pitchFamily="34" charset="0"/>
                <a:cs typeface="Segoe UI" panose="020B0502040204020203" pitchFamily="34" charset="0"/>
              </a:rPr>
              <a:t>Lead Engineer </a:t>
            </a:r>
          </a:p>
          <a:p>
            <a:r>
              <a:rPr lang="en-US" sz="1100" dirty="0">
                <a:latin typeface="Segoe UI" panose="020B0502040204020203" pitchFamily="34" charset="0"/>
                <a:cs typeface="Segoe UI" panose="020B0502040204020203" pitchFamily="34" charset="0"/>
              </a:rPr>
              <a:t>Russell Reynolds Associates </a:t>
            </a:r>
          </a:p>
        </p:txBody>
      </p:sp>
      <p:grpSp>
        <p:nvGrpSpPr>
          <p:cNvPr id="59" name="Group 58">
            <a:extLst>
              <a:ext uri="{FF2B5EF4-FFF2-40B4-BE49-F238E27FC236}">
                <a16:creationId xmlns:a16="http://schemas.microsoft.com/office/drawing/2014/main" id="{625CCC1B-A4FF-4ADE-B1A1-E9D5DF0EEE2C}"/>
              </a:ext>
            </a:extLst>
          </p:cNvPr>
          <p:cNvGrpSpPr/>
          <p:nvPr/>
        </p:nvGrpSpPr>
        <p:grpSpPr>
          <a:xfrm>
            <a:off x="0" y="8601630"/>
            <a:ext cx="7772400" cy="670509"/>
            <a:chOff x="0" y="8534955"/>
            <a:chExt cx="7772400" cy="670509"/>
          </a:xfrm>
        </p:grpSpPr>
        <p:sp>
          <p:nvSpPr>
            <p:cNvPr id="48" name="Rectangle 47">
              <a:extLst>
                <a:ext uri="{FF2B5EF4-FFF2-40B4-BE49-F238E27FC236}">
                  <a16:creationId xmlns:a16="http://schemas.microsoft.com/office/drawing/2014/main" id="{0F5CDC6F-4E69-4DB0-88FF-E14E0849E2EA}"/>
                </a:ext>
              </a:extLst>
            </p:cNvPr>
            <p:cNvSpPr/>
            <p:nvPr/>
          </p:nvSpPr>
          <p:spPr>
            <a:xfrm>
              <a:off x="0" y="8534955"/>
              <a:ext cx="777240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987" y="8548874"/>
              <a:ext cx="7505290" cy="656590"/>
            </a:xfrm>
            <a:prstGeom prst="rect">
              <a:avLst/>
            </a:prstGeom>
            <a:noFill/>
          </p:spPr>
          <p:txBody>
            <a:bodyPr wrap="square" rtlCol="0">
              <a:spAutoFit/>
            </a:bodyPr>
            <a:lstStyle/>
            <a:p>
              <a:pPr algn="ctr">
                <a:lnSpc>
                  <a:spcPts val="2160"/>
                </a:lnSpc>
              </a:pPr>
              <a:r>
                <a:rPr lang="en-US" sz="1600"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Try it now:</a:t>
              </a:r>
            </a:p>
            <a:p>
              <a:pPr algn="ctr">
                <a:lnSpc>
                  <a:spcPts val="2160"/>
                </a:lnSpc>
              </a:pPr>
              <a:r>
                <a:rPr lang="en-US" sz="1600" dirty="0">
                  <a:solidFill>
                    <a:schemeClr val="bg1"/>
                  </a:solidFill>
                  <a:latin typeface="Segoe UI Semibold" panose="020B0702040204020203" pitchFamily="34" charset="0"/>
                  <a:ea typeface="Segoe UI" panose="020B0502040204020203" pitchFamily="34" charset="0"/>
                  <a:cs typeface="Segoe UI Semibold" panose="020B0702040204020203" pitchFamily="34" charset="0"/>
                </a:rPr>
                <a:t>https://azure.microsoft.com/services/backup/</a:t>
              </a:r>
            </a:p>
          </p:txBody>
        </p:sp>
      </p:grpSp>
      <p:sp>
        <p:nvSpPr>
          <p:cNvPr id="43" name="Rectangle 42">
            <a:extLst>
              <a:ext uri="{FF2B5EF4-FFF2-40B4-BE49-F238E27FC236}">
                <a16:creationId xmlns:a16="http://schemas.microsoft.com/office/drawing/2014/main" id="{73770EAA-0078-47FD-B6EC-A5C1E967FB4F}"/>
              </a:ext>
            </a:extLst>
          </p:cNvPr>
          <p:cNvSpPr/>
          <p:nvPr/>
        </p:nvSpPr>
        <p:spPr>
          <a:xfrm>
            <a:off x="0" y="9235440"/>
            <a:ext cx="7772400" cy="822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720C21B-6549-4A58-8E55-E8D79509290A}"/>
              </a:ext>
            </a:extLst>
          </p:cNvPr>
          <p:cNvGrpSpPr>
            <a:grpSpLocks noChangeAspect="1"/>
          </p:cNvGrpSpPr>
          <p:nvPr/>
        </p:nvGrpSpPr>
        <p:grpSpPr bwMode="black">
          <a:xfrm>
            <a:off x="460196" y="9545446"/>
            <a:ext cx="868680" cy="186495"/>
            <a:chOff x="457200" y="1643393"/>
            <a:chExt cx="4492753" cy="964540"/>
          </a:xfrm>
        </p:grpSpPr>
        <p:pic>
          <p:nvPicPr>
            <p:cNvPr id="46" name="Picture 45">
              <a:extLst>
                <a:ext uri="{FF2B5EF4-FFF2-40B4-BE49-F238E27FC236}">
                  <a16:creationId xmlns:a16="http://schemas.microsoft.com/office/drawing/2014/main" id="{5CAC4980-6FC3-4974-A9F2-2B7CABA30815}"/>
                </a:ext>
              </a:extLst>
            </p:cNvPr>
            <p:cNvPicPr>
              <a:picLocks noChangeAspect="1"/>
            </p:cNvPicPr>
            <p:nvPr/>
          </p:nvPicPr>
          <p:blipFill>
            <a:blip r:embed="rId3"/>
            <a:stretch>
              <a:fillRect/>
            </a:stretch>
          </p:blipFill>
          <p:spPr bwMode="black">
            <a:xfrm>
              <a:off x="457200" y="1643393"/>
              <a:ext cx="964540" cy="964540"/>
            </a:xfrm>
            <a:prstGeom prst="rect">
              <a:avLst/>
            </a:prstGeom>
          </p:spPr>
        </p:pic>
        <p:sp>
          <p:nvSpPr>
            <p:cNvPr id="47" name="Freeform 12">
              <a:extLst>
                <a:ext uri="{FF2B5EF4-FFF2-40B4-BE49-F238E27FC236}">
                  <a16:creationId xmlns:a16="http://schemas.microsoft.com/office/drawing/2014/main" id="{4DA20082-4C77-40EC-A5B1-CB8553FDFF90}"/>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52" name="Straight Connector 51">
            <a:extLst>
              <a:ext uri="{FF2B5EF4-FFF2-40B4-BE49-F238E27FC236}">
                <a16:creationId xmlns:a16="http://schemas.microsoft.com/office/drawing/2014/main" id="{3D8EB203-E687-4419-9EF6-FF7EDB9CE818}"/>
              </a:ext>
            </a:extLst>
          </p:cNvPr>
          <p:cNvCxnSpPr>
            <a:cxnSpLocks/>
          </p:cNvCxnSpPr>
          <p:nvPr/>
        </p:nvCxnSpPr>
        <p:spPr>
          <a:xfrm>
            <a:off x="460196" y="5743575"/>
            <a:ext cx="6855004" cy="0"/>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8BAB9768-714C-4A4D-BFD1-700EA25A6A7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215000"/>
                    </a14:imgEffect>
                    <a14:imgEffect>
                      <a14:brightnessContrast bright="5000" contrast="10000"/>
                    </a14:imgEffect>
                  </a14:imgLayer>
                </a14:imgProps>
              </a:ext>
              <a:ext uri="{28A0092B-C50C-407E-A947-70E740481C1C}">
                <a14:useLocalDpi xmlns:a14="http://schemas.microsoft.com/office/drawing/2010/main"/>
              </a:ext>
            </a:extLst>
          </a:blip>
          <a:srcRect l="-5" t="65749" r="875" b="18978"/>
          <a:stretch/>
        </p:blipFill>
        <p:spPr>
          <a:xfrm>
            <a:off x="0" y="-2"/>
            <a:ext cx="7772400" cy="1028701"/>
          </a:xfrm>
          <a:prstGeom prst="rect">
            <a:avLst/>
          </a:prstGeom>
        </p:spPr>
      </p:pic>
      <p:sp>
        <p:nvSpPr>
          <p:cNvPr id="57" name="Rectangle 56">
            <a:extLst>
              <a:ext uri="{FF2B5EF4-FFF2-40B4-BE49-F238E27FC236}">
                <a16:creationId xmlns:a16="http://schemas.microsoft.com/office/drawing/2014/main" id="{56F3525D-B921-4D3D-81E3-13F3D6F8B9EC}"/>
              </a:ext>
            </a:extLst>
          </p:cNvPr>
          <p:cNvSpPr/>
          <p:nvPr/>
        </p:nvSpPr>
        <p:spPr>
          <a:xfrm>
            <a:off x="0" y="-1"/>
            <a:ext cx="3429000" cy="1028701"/>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54362CA-0A56-4526-B711-2957DF8F1337}"/>
              </a:ext>
            </a:extLst>
          </p:cNvPr>
          <p:cNvSpPr txBox="1"/>
          <p:nvPr/>
        </p:nvSpPr>
        <p:spPr>
          <a:xfrm>
            <a:off x="4065824" y="4622722"/>
            <a:ext cx="3455882" cy="1092607"/>
          </a:xfrm>
          <a:prstGeom prst="rect">
            <a:avLst/>
          </a:prstGeom>
          <a:noFill/>
        </p:spPr>
        <p:txBody>
          <a:bodyPr wrap="square" rtlCol="0">
            <a:spAutoFit/>
          </a:bodyPr>
          <a:lstStyle/>
          <a:p>
            <a:pPr>
              <a:spcAft>
                <a:spcPts val="1200"/>
              </a:spcAft>
            </a:pPr>
            <a:r>
              <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rPr>
              <a:t>Receive instant notifications of suspicious backup activities so you can take action. Generate a security PIN required to complete critical backup operations for an additional layer of protection. </a:t>
            </a:r>
          </a:p>
        </p:txBody>
      </p:sp>
      <p:sp>
        <p:nvSpPr>
          <p:cNvPr id="4" name="Rectangle 3">
            <a:extLst>
              <a:ext uri="{FF2B5EF4-FFF2-40B4-BE49-F238E27FC236}">
                <a16:creationId xmlns:a16="http://schemas.microsoft.com/office/drawing/2014/main" id="{C2E47699-A2B3-4738-8BE9-15B40A52F6E4}"/>
              </a:ext>
            </a:extLst>
          </p:cNvPr>
          <p:cNvSpPr/>
          <p:nvPr/>
        </p:nvSpPr>
        <p:spPr>
          <a:xfrm>
            <a:off x="344840" y="4640469"/>
            <a:ext cx="3455883" cy="1092607"/>
          </a:xfrm>
          <a:prstGeom prst="rect">
            <a:avLst/>
          </a:prstGeom>
        </p:spPr>
        <p:txBody>
          <a:bodyPr wrap="square">
            <a:spAutoFit/>
          </a:bodyPr>
          <a:lstStyle/>
          <a:p>
            <a:pPr>
              <a:spcAft>
                <a:spcPts val="1200"/>
              </a:spcAft>
            </a:pPr>
            <a:r>
              <a:rPr lang="en-US" sz="1300" dirty="0">
                <a:solidFill>
                  <a:srgbClr val="505050"/>
                </a:solidFill>
                <a:latin typeface="Segoe UI" panose="020B0502040204020203" pitchFamily="34" charset="0"/>
                <a:ea typeface="Segoe UI" panose="020B0502040204020203" pitchFamily="34" charset="0"/>
                <a:cs typeface="Segoe UI" panose="020B0502040204020203" pitchFamily="34" charset="0"/>
              </a:rPr>
              <a:t>Eliminate the challenges of getting started with your backup solution. With no need to provision storage, enable backup for your virtual machines running in Azure in a few minutes. </a:t>
            </a:r>
          </a:p>
        </p:txBody>
      </p:sp>
      <p:sp>
        <p:nvSpPr>
          <p:cNvPr id="31" name="TextBox 30">
            <a:extLst>
              <a:ext uri="{FF2B5EF4-FFF2-40B4-BE49-F238E27FC236}">
                <a16:creationId xmlns:a16="http://schemas.microsoft.com/office/drawing/2014/main" id="{213DA658-07ED-4547-9496-D6F162CE7496}"/>
              </a:ext>
            </a:extLst>
          </p:cNvPr>
          <p:cNvSpPr txBox="1"/>
          <p:nvPr/>
        </p:nvSpPr>
        <p:spPr>
          <a:xfrm>
            <a:off x="2869093" y="6484932"/>
            <a:ext cx="2034214" cy="2123658"/>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“Even with the cost of adding a Data Protection Manager server to each jobsite, Azure Backup is cheaper than our previous solution—one quarter the cost. The savings increase with every gigabyte of data we add.” </a:t>
            </a:r>
          </a:p>
          <a:p>
            <a:r>
              <a:rPr lang="en-US" sz="1100" dirty="0">
                <a:latin typeface="Segoe UI" panose="020B0502040204020203" pitchFamily="34" charset="0"/>
                <a:cs typeface="Segoe UI" panose="020B0502040204020203" pitchFamily="34" charset="0"/>
              </a:rPr>
              <a:t> </a:t>
            </a:r>
          </a:p>
          <a:p>
            <a:r>
              <a:rPr lang="en-US" sz="1100" dirty="0">
                <a:latin typeface="Segoe UI" panose="020B0502040204020203" pitchFamily="34" charset="0"/>
                <a:cs typeface="Segoe UI" panose="020B0502040204020203" pitchFamily="34" charset="0"/>
              </a:rPr>
              <a:t>Chris Palmer</a:t>
            </a:r>
          </a:p>
          <a:p>
            <a:r>
              <a:rPr lang="en-US" sz="1100" dirty="0">
                <a:latin typeface="Segoe UI" panose="020B0502040204020203" pitchFamily="34" charset="0"/>
                <a:cs typeface="Segoe UI" panose="020B0502040204020203" pitchFamily="34" charset="0"/>
              </a:rPr>
              <a:t>Solutions Architect</a:t>
            </a:r>
          </a:p>
          <a:p>
            <a:r>
              <a:rPr lang="en-US" sz="1100" dirty="0">
                <a:latin typeface="Segoe UI" panose="020B0502040204020203" pitchFamily="34" charset="0"/>
                <a:cs typeface="Segoe UI" panose="020B0502040204020203" pitchFamily="34" charset="0"/>
              </a:rPr>
              <a:t>PCL Construction</a:t>
            </a:r>
          </a:p>
        </p:txBody>
      </p:sp>
      <p:sp>
        <p:nvSpPr>
          <p:cNvPr id="32" name="TextBox 31">
            <a:extLst>
              <a:ext uri="{FF2B5EF4-FFF2-40B4-BE49-F238E27FC236}">
                <a16:creationId xmlns:a16="http://schemas.microsoft.com/office/drawing/2014/main" id="{CE60613F-F75C-4C50-B83A-849D9DFA2DBA}"/>
              </a:ext>
            </a:extLst>
          </p:cNvPr>
          <p:cNvSpPr txBox="1"/>
          <p:nvPr/>
        </p:nvSpPr>
        <p:spPr>
          <a:xfrm>
            <a:off x="5378451" y="6468312"/>
            <a:ext cx="2063970" cy="2123658"/>
          </a:xfrm>
          <a:prstGeom prst="rect">
            <a:avLst/>
          </a:prstGeom>
          <a:noFill/>
        </p:spPr>
        <p:txBody>
          <a:bodyPr wrap="square" rtlCol="0">
            <a:spAutoFit/>
          </a:bodyPr>
          <a:lstStyle/>
          <a:p>
            <a:r>
              <a:rPr lang="en-US" sz="1100" dirty="0">
                <a:latin typeface="Segoe UI" panose="020B0502040204020203" pitchFamily="34" charset="0"/>
                <a:cs typeface="Segoe UI" panose="020B0502040204020203" pitchFamily="34" charset="0"/>
              </a:rPr>
              <a:t>“By using long-term Azure Backup to eliminate tape, we could save US$20,000 annually,” </a:t>
            </a:r>
            <a:r>
              <a:rPr lang="en-US" sz="1100" dirty="0" err="1">
                <a:latin typeface="Segoe UI" panose="020B0502040204020203" pitchFamily="34" charset="0"/>
                <a:cs typeface="Segoe UI" panose="020B0502040204020203" pitchFamily="34" charset="0"/>
              </a:rPr>
              <a:t>Karabiber</a:t>
            </a:r>
            <a:r>
              <a:rPr lang="en-US" sz="1100" dirty="0">
                <a:latin typeface="Segoe UI" panose="020B0502040204020203" pitchFamily="34" charset="0"/>
                <a:cs typeface="Segoe UI" panose="020B0502040204020203" pitchFamily="34" charset="0"/>
              </a:rPr>
              <a:t> says. “We also avoided the need to build or rent an off-site backup location at a cost of $50,000.”</a:t>
            </a:r>
          </a:p>
          <a:p>
            <a:r>
              <a:rPr lang="en-US" sz="1100" dirty="0">
                <a:latin typeface="Segoe UI" panose="020B0502040204020203" pitchFamily="34" charset="0"/>
                <a:cs typeface="Segoe UI" panose="020B0502040204020203" pitchFamily="34" charset="0"/>
              </a:rPr>
              <a:t> </a:t>
            </a:r>
          </a:p>
          <a:p>
            <a:r>
              <a:rPr lang="en-US" sz="1100" dirty="0" err="1">
                <a:latin typeface="Segoe UI" panose="020B0502040204020203" pitchFamily="34" charset="0"/>
                <a:cs typeface="Segoe UI" panose="020B0502040204020203" pitchFamily="34" charset="0"/>
              </a:rPr>
              <a:t>Kerem</a:t>
            </a:r>
            <a:r>
              <a:rPr lang="en-US" sz="1100" dirty="0">
                <a:latin typeface="Segoe UI" panose="020B0502040204020203" pitchFamily="34" charset="0"/>
                <a:cs typeface="Segoe UI" panose="020B0502040204020203" pitchFamily="34" charset="0"/>
              </a:rPr>
              <a:t> </a:t>
            </a:r>
            <a:r>
              <a:rPr lang="en-US" sz="1100" dirty="0" err="1">
                <a:latin typeface="Segoe UI" panose="020B0502040204020203" pitchFamily="34" charset="0"/>
                <a:cs typeface="Segoe UI" panose="020B0502040204020203" pitchFamily="34" charset="0"/>
              </a:rPr>
              <a:t>Karabiber</a:t>
            </a:r>
            <a:endParaRPr lang="en-US" sz="1100" dirty="0">
              <a:latin typeface="Segoe UI" panose="020B0502040204020203" pitchFamily="34" charset="0"/>
              <a:cs typeface="Segoe UI" panose="020B0502040204020203" pitchFamily="34" charset="0"/>
            </a:endParaRPr>
          </a:p>
          <a:p>
            <a:r>
              <a:rPr lang="en-US" sz="1100" dirty="0">
                <a:latin typeface="Segoe UI" panose="020B0502040204020203" pitchFamily="34" charset="0"/>
                <a:cs typeface="Segoe UI" panose="020B0502040204020203" pitchFamily="34" charset="0"/>
              </a:rPr>
              <a:t>IT and Business Development Manager</a:t>
            </a:r>
          </a:p>
          <a:p>
            <a:r>
              <a:rPr lang="en-US" sz="1100" dirty="0" err="1">
                <a:latin typeface="Segoe UI" panose="020B0502040204020203" pitchFamily="34" charset="0"/>
                <a:cs typeface="Segoe UI" panose="020B0502040204020203" pitchFamily="34" charset="0"/>
              </a:rPr>
              <a:t>Kardem</a:t>
            </a:r>
            <a:endParaRPr lang="en-US"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8475034"/>
      </p:ext>
    </p:extLst>
  </p:cSld>
  <p:clrMapOvr>
    <a:masterClrMapping/>
  </p:clrMapOvr>
</p:sld>
</file>

<file path=ppt/theme/theme1.xml><?xml version="1.0" encoding="utf-8"?>
<a:theme xmlns:a="http://schemas.openxmlformats.org/drawingml/2006/main" name="Office Theme">
  <a:themeElements>
    <a:clrScheme name="Azure 2017 Palette">
      <a:dk1>
        <a:srgbClr val="505050"/>
      </a:dk1>
      <a:lt1>
        <a:srgbClr val="FFFFFF"/>
      </a:lt1>
      <a:dk2>
        <a:srgbClr val="002050"/>
      </a:dk2>
      <a:lt2>
        <a:srgbClr val="D2D2D2"/>
      </a:lt2>
      <a:accent1>
        <a:srgbClr val="0072C6"/>
      </a:accent1>
      <a:accent2>
        <a:srgbClr val="002060"/>
      </a:accent2>
      <a:accent3>
        <a:srgbClr val="00B294"/>
      </a:accent3>
      <a:accent4>
        <a:srgbClr val="008272"/>
      </a:accent4>
      <a:accent5>
        <a:srgbClr val="BAD80A"/>
      </a:accent5>
      <a:accent6>
        <a:srgbClr val="5C2D91"/>
      </a:accent6>
      <a:hlink>
        <a:srgbClr val="5C2D91"/>
      </a:hlink>
      <a:folHlink>
        <a:srgbClr val="0078D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3741B7105D3648A4E20BB2DFCDD1B6" ma:contentTypeVersion="7" ma:contentTypeDescription="Create a new document." ma:contentTypeScope="" ma:versionID="6177b9cf93020592ddfe69a6a3132cee">
  <xsd:schema xmlns:xsd="http://www.w3.org/2001/XMLSchema" xmlns:xs="http://www.w3.org/2001/XMLSchema" xmlns:p="http://schemas.microsoft.com/office/2006/metadata/properties" xmlns:ns2="105a644c-3e32-44f2-90cf-f1732e5c73d4" xmlns:ns3="25ea54c8-4e53-45e2-9b86-0d96a75e2e1a" targetNamespace="http://schemas.microsoft.com/office/2006/metadata/properties" ma:root="true" ma:fieldsID="420daa16f406a89d53fcf4a3ea549f2a" ns2:_="" ns3:_="">
    <xsd:import namespace="105a644c-3e32-44f2-90cf-f1732e5c73d4"/>
    <xsd:import namespace="25ea54c8-4e53-45e2-9b86-0d96a75e2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a644c-3e32-44f2-90cf-f1732e5c7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ea54c8-4e53-45e2-9b86-0d96a75e2e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5.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99ECF64382448D48A56095091C66B1A9" ma:contentTypeVersion="12" ma:contentTypeDescription="" ma:contentTypeScope="" ma:versionID="d0b359e130dd8a3885c43c3aeee692f9">
  <xsd:schema xmlns:xsd="http://www.w3.org/2001/XMLSchema" xmlns:xs="http://www.w3.org/2001/XMLSchema" xmlns:p="http://schemas.microsoft.com/office/2006/metadata/properties" xmlns:ns1="http://schemas.microsoft.com/sharepoint/v3" xmlns:ns2="230e9df3-be65-4c73-a93b-d1236ebd677e" xmlns:ns3="230E9DF3-BE65-4C73-A93B-D1236EBD677E" xmlns:ns4="b3bc04a5-d503-43b1-b98c-a8cf663329d9" targetNamespace="http://schemas.microsoft.com/office/2006/metadata/properties" ma:root="true" ma:fieldsID="03dcb4573bca23c32ad2a690d2c8ed49" ns1:_="" ns2:_="" ns3:_="" ns4:_="">
    <xsd:import namespace="http://schemas.microsoft.com/sharepoint/v3"/>
    <xsd:import namespace="230e9df3-be65-4c73-a93b-d1236ebd677e"/>
    <xsd:import namespace="230E9DF3-BE65-4C73-A93B-D1236EBD677E"/>
    <xsd:import namespace="b3bc04a5-d503-43b1-b98c-a8cf663329d9"/>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2:Expire_x0020_Review" minOccurs="0"/>
                <xsd:element ref="ns1:PublishingPageContent" minOccurs="0"/>
                <xsd:element ref="ns2:Thumbnail1" minOccurs="0"/>
                <xsd:element ref="ns1:AverageRating" minOccurs="0"/>
                <xsd:element ref="ns1:RatingCount" minOccurs="0"/>
                <xsd:element ref="ns1:PublishingExpirationDate" minOccurs="0"/>
                <xsd:element ref="ns3:ApplyWorkflowRules" minOccurs="0"/>
                <xsd:element ref="ns2:ContentID" minOccurs="0"/>
                <xsd:element ref="ns2:Blog_x0020_Name" minOccurs="0"/>
                <xsd:element ref="ns2:GenericText2" minOccurs="0"/>
                <xsd:element ref="ns2:GenericHTML1" minOccurs="0"/>
                <xsd:element ref="ns2:FolderExtensions" minOccurs="0"/>
                <xsd:element ref="ns2:bf80e81150e248c48aa8cffdf0021a1f"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Coowner" minOccurs="0"/>
                <xsd:element ref="ns1:ReportOwner" minOccurs="0"/>
                <xsd:element ref="ns2:_dlc_DocIdUrl" minOccurs="0"/>
                <xsd:element ref="ns2:_dlc_DocIdPersistId" minOccurs="0"/>
                <xsd:element ref="ns2:eb54ac91059940029a3cc8a4ff5af673" minOccurs="0"/>
                <xsd:element ref="ns4:MediaServiceDateTaken" minOccurs="0"/>
                <xsd:element ref="ns4:MediaServiceAutoTags" minOccurs="0"/>
                <xsd:element ref="ns2:ParentID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 ma:hidden="true" ma:internalName="RoutingRuleDescription" ma:readOnly="false">
      <xsd:simpleType>
        <xsd:restriction base="dms:Text">
          <xsd:maxLength value="255"/>
        </xsd:restriction>
      </xsd:simpleType>
    </xsd:element>
    <xsd:element name="PublishingPageContent" ma:index="10"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element name="RatingCount" ma:index="15" nillable="true" ma:displayName="Number of Ratings" ma:decimals="0" ma:description="Number of ratings submitted" ma:internalName="RatingCount" ma:readOnly="true">
      <xsd:simpleType>
        <xsd:restriction base="dms:Number"/>
      </xsd:simpleType>
    </xsd:element>
    <xsd:element name="PublishingExpirationDate" ma:index="1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ReportOwner" ma:index="68"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e_x0020_Review" ma:index="6" nillable="true" ma:displayName="Expiration" ma:format="DateOnly" ma:internalName="Expire_x0020_Review" ma:readOnly="false">
      <xsd:simpleType>
        <xsd:restriction base="dms:DateTime"/>
      </xsd:simpleType>
    </xsd:element>
    <xsd:element name="Thumbnail1" ma:index="11"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20" nillable="true" ma:displayName="ContentID" ma:indexed="true" ma:internalName="ContentID" ma:readOnly="false">
      <xsd:simpleType>
        <xsd:restriction base="dms:Text">
          <xsd:maxLength value="255"/>
        </xsd:restriction>
      </xsd:simpleType>
    </xsd:element>
    <xsd:element name="Blog_x0020_Name" ma:index="21" nillable="true" ma:displayName="Blog Name" ma:description="Title of an Infopedia Blog" ma:internalName="Blog_x0020_Name">
      <xsd:simpleType>
        <xsd:restriction base="dms:Text">
          <xsd:maxLength value="255"/>
        </xsd:restriction>
      </xsd:simpleType>
    </xsd:element>
    <xsd:element name="GenericText2" ma:index="36"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7" nillable="true" ma:displayName="GenericHTML1" ma:description="Generic field for future features in implementation" ma:internalName="GenericHTML1">
      <xsd:simpleType>
        <xsd:restriction base="dms:Unknown"/>
      </xsd:simpleType>
    </xsd:element>
    <xsd:element name="FolderExtensions" ma:index="38" nillable="true" ma:displayName="Folder Extensions" ma:description="On-DocSet sub folder to support inactive documents views." ma:internalName="FolderExtensions">
      <xsd:simpleType>
        <xsd:restriction base="dms:Unknown"/>
      </xsd:simpleType>
    </xsd:element>
    <xsd:element name="bf80e81150e248c48aa8cffdf0021a1f" ma:index="39"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8e3d5b1f-74bf-4cd5-90f8-860d03c4e4d4}" ma:internalName="TaxCatchAll" ma:showField="CatchAllData"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8e3d5b1f-74bf-4cd5-90f8-860d03c4e4d4}" ma:internalName="TaxCatchAllLabel" ma:readOnly="true" ma:showField="CatchAllDataLabel" ma:web="2478d1b8-79bf-461f-b8e8-704d21601f1a">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EnterpriseDomain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dexed="true" ma:internalName="_dlc_DocId" ma:readOnly="true">
      <xsd:simpleType>
        <xsd:restriction base="dms:Text"/>
      </xsd:simpleType>
    </xsd:element>
    <xsd:element name="Coowner" ma:index="67"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0" nillable="true" ma:displayName="Persist ID" ma:description="Keep ID on add." ma:hidden="true" ma:internalName="_dlc_DocIdPersistId" ma:readOnly="true">
      <xsd:simpleType>
        <xsd:restriction base="dms:Boolean"/>
      </xsd:simpleType>
    </xsd:element>
    <xsd:element name="eb54ac91059940029a3cc8a4ff5af673" ma:index="71"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ParentID1" ma:index="74" nillable="true" ma:displayName="ParentID" ma:description="Used to maintain the parent-child relationship within Document Set and Documents" ma:indexed="true" ma:internalName="ParentID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xsd:simpleType>
        <xsd:restriction base="dms:DateTime"/>
      </xsd:simpleType>
    </xsd:element>
    <xsd:element name="ApplyWorkflowRules" ma:index="19"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3bc04a5-d503-43b1-b98c-a8cf663329d9" elementFormDefault="qualified">
    <xsd:import namespace="http://schemas.microsoft.com/office/2006/documentManagement/types"/>
    <xsd:import namespace="http://schemas.microsoft.com/office/infopath/2007/PartnerControls"/>
    <xsd:element name="MediaServiceDateTaken" ma:index="72" nillable="true" ma:displayName="MediaServiceDateTaken" ma:description="" ma:hidden="true" ma:internalName="MediaServiceDateTaken" ma:readOnly="true">
      <xsd:simpleType>
        <xsd:restriction base="dms:Text"/>
      </xsd:simpleType>
    </xsd:element>
    <xsd:element name="MediaServiceAutoTags" ma:index="7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5CEAA-E0B3-4DC8-B818-D58D34FA6EBA}">
  <ds:schemaRefs>
    <ds:schemaRef ds:uri="http://schemas.microsoft.com/sharepoint/v3/contenttype/forms"/>
  </ds:schemaRefs>
</ds:datastoreItem>
</file>

<file path=customXml/itemProps2.xml><?xml version="1.0" encoding="utf-8"?>
<ds:datastoreItem xmlns:ds="http://schemas.openxmlformats.org/officeDocument/2006/customXml" ds:itemID="{A0EDFBCC-9A55-444A-A08D-35588AF52A05}">
  <ds:schemaRefs>
    <ds:schemaRef ds:uri="http://purl.org/dc/dcmitype/"/>
    <ds:schemaRef ds:uri="http://schemas.microsoft.com/office/2006/documentManagement/types"/>
    <ds:schemaRef ds:uri="http://purl.org/dc/elements/1.1/"/>
    <ds:schemaRef ds:uri="http://schemas.openxmlformats.org/package/2006/metadata/core-properties"/>
    <ds:schemaRef ds:uri="230e9df3-be65-4c73-a93b-d1236ebd677e"/>
    <ds:schemaRef ds:uri="http://schemas.microsoft.com/office/infopath/2007/PartnerControls"/>
    <ds:schemaRef ds:uri="http://purl.org/dc/terms/"/>
    <ds:schemaRef ds:uri="b3bc04a5-d503-43b1-b98c-a8cf663329d9"/>
    <ds:schemaRef ds:uri="http://schemas.microsoft.com/office/2006/metadata/properties"/>
    <ds:schemaRef ds:uri="230E9DF3-BE65-4C73-A93B-D1236EBD677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626CFD1-0F5B-4256-898F-12C3E1633435}"/>
</file>

<file path=customXml/itemProps4.xml><?xml version="1.0" encoding="utf-8"?>
<ds:datastoreItem xmlns:ds="http://schemas.openxmlformats.org/officeDocument/2006/customXml" ds:itemID="{E22F862B-A7A2-4370-AB8A-F267FF17FD7C}">
  <ds:schemaRefs>
    <ds:schemaRef ds:uri="Microsoft.SharePoint.Taxonomy.ContentTypeSync"/>
  </ds:schemaRefs>
</ds:datastoreItem>
</file>

<file path=customXml/itemProps5.xml><?xml version="1.0" encoding="utf-8"?>
<ds:datastoreItem xmlns:ds="http://schemas.openxmlformats.org/officeDocument/2006/customXml" ds:itemID="{80224AE5-7034-43DE-8D33-C2882F441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b3bc04a5-d503-43b1-b98c-a8cf663329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3531</TotalTime>
  <Words>591</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Segoe UI</vt:lpstr>
      <vt:lpstr>Segoe UI Light</vt:lpstr>
      <vt:lpstr>Segoe UI Semibold</vt:lpstr>
      <vt:lpstr>Segoe UI Semilight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Backup Datasheet</dc:title>
  <dc:creator>Kelly Anderson</dc:creator>
  <cp:lastModifiedBy>Katie Ryckman</cp:lastModifiedBy>
  <cp:revision>205</cp:revision>
  <dcterms:modified xsi:type="dcterms:W3CDTF">2018-02-08T00:19:39Z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melmay@microsoft.com</vt:lpwstr>
  </property>
  <property fmtid="{D5CDD505-2E9C-101B-9397-08002B2CF9AE}" pid="6" name="MSIP_Label_f42aa342-8706-4288-bd11-ebb85995028c_SetDate">
    <vt:lpwstr>2017-08-01T11:24:10.6170016-07:00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0x010100153741B7105D3648A4E20BB2DFCDD1B6</vt:lpwstr>
  </property>
  <property fmtid="{D5CDD505-2E9C-101B-9397-08002B2CF9AE}" pid="12" name="of67e5d4b76f4a9db8769983fda9cec0">
    <vt:lpwstr/>
  </property>
  <property fmtid="{D5CDD505-2E9C-101B-9397-08002B2CF9AE}" pid="13" name="TaxKeyword">
    <vt:lpwstr/>
  </property>
  <property fmtid="{D5CDD505-2E9C-101B-9397-08002B2CF9AE}" pid="14" name="NewsType">
    <vt:lpwstr/>
  </property>
  <property fmtid="{D5CDD505-2E9C-101B-9397-08002B2CF9AE}" pid="15" name="_dlc_policyId">
    <vt:lpwstr/>
  </property>
  <property fmtid="{D5CDD505-2E9C-101B-9397-08002B2CF9AE}" pid="16" name="Region">
    <vt:lpwstr/>
  </property>
  <property fmtid="{D5CDD505-2E9C-101B-9397-08002B2CF9AE}" pid="17" name="Confidentiality">
    <vt:lpwstr>14;#customer ready|8986c41d-21c5-4f8f-8a12-ea4625b46858</vt:lpwstr>
  </property>
  <property fmtid="{D5CDD505-2E9C-101B-9397-08002B2CF9AE}" pid="18" name="ItemType">
    <vt:lpwstr>307;#datasheets|ec2df6ce-afe9-4cc2-a697-6a4f5b12a848</vt:lpwstr>
  </property>
  <property fmtid="{D5CDD505-2E9C-101B-9397-08002B2CF9AE}" pid="19" name="Industries">
    <vt:lpwstr/>
  </property>
  <property fmtid="{D5CDD505-2E9C-101B-9397-08002B2CF9AE}" pid="20" name="MSProducts">
    <vt:lpwstr/>
  </property>
  <property fmtid="{D5CDD505-2E9C-101B-9397-08002B2CF9AE}" pid="21" name="SMSGDomain">
    <vt:lpwstr>21;#Cloud and Enterprise|adc2fe87-c79a-4ded-a449-3f86b954069d;#20;#Microsoft Azure Domain|d600a391-d529-4311-892b-2c05c1ab2538</vt:lpwstr>
  </property>
  <property fmtid="{D5CDD505-2E9C-101B-9397-08002B2CF9AE}" pid="22" name="Competitors">
    <vt:lpwstr/>
  </property>
  <property fmtid="{D5CDD505-2E9C-101B-9397-08002B2CF9AE}" pid="23" name="ExperienceContentType">
    <vt:lpwstr/>
  </property>
  <property fmtid="{D5CDD505-2E9C-101B-9397-08002B2CF9AE}" pid="24" name="BusinessArchitecture">
    <vt:lpwstr>360;#business continuity and disaster recovery|67c2db2c-5a29-4d12-a411-92a7fcb031b0</vt:lpwstr>
  </property>
  <property fmtid="{D5CDD505-2E9C-101B-9397-08002B2CF9AE}" pid="25" name="Products">
    <vt:lpwstr>964;#Microsoft System Center Operations Manager|9cd2c70f-f1de-4c4d-8ecb-1432951ce0c6;#26;#Microsoft Azure|669a3112-5edf-444b-a003-630063601f07</vt:lpwstr>
  </property>
  <property fmtid="{D5CDD505-2E9C-101B-9397-08002B2CF9AE}" pid="26" name="l6f004f21209409da86a713c0f24627d">
    <vt:lpwstr/>
  </property>
  <property fmtid="{D5CDD505-2E9C-101B-9397-08002B2CF9AE}" pid="27" name="Segments">
    <vt:lpwstr/>
  </property>
  <property fmtid="{D5CDD505-2E9C-101B-9397-08002B2CF9AE}" pid="28" name="Partners">
    <vt:lpwstr/>
  </property>
  <property fmtid="{D5CDD505-2E9C-101B-9397-08002B2CF9AE}" pid="29" name="ActivitiesAndPrograms">
    <vt:lpwstr/>
  </property>
  <property fmtid="{D5CDD505-2E9C-101B-9397-08002B2CF9AE}" pid="30" name="la4444b61d19467597d63190b69ac227">
    <vt:lpwstr/>
  </property>
  <property fmtid="{D5CDD505-2E9C-101B-9397-08002B2CF9AE}" pid="31" name="MSProductsTaxHTField0">
    <vt:lpwstr/>
  </property>
  <property fmtid="{D5CDD505-2E9C-101B-9397-08002B2CF9AE}" pid="32" name="Topics">
    <vt:lpwstr>568;#security|b5961085-1b64-4cb4-bb19-f7d6c2123e76;#29;#features|94b87768-f145-4764-adbd-fec700e47348</vt:lpwstr>
  </property>
  <property fmtid="{D5CDD505-2E9C-101B-9397-08002B2CF9AE}" pid="33" name="Groups">
    <vt:lpwstr>284;#Windows Server and Management Marketing|ec7aef82-469a-47dc-9ac7-2821a36193b3</vt:lpwstr>
  </property>
  <property fmtid="{D5CDD505-2E9C-101B-9397-08002B2CF9AE}" pid="34" name="_docset_NoMedatataSyncRequired">
    <vt:lpwstr>False</vt:lpwstr>
  </property>
  <property fmtid="{D5CDD505-2E9C-101B-9397-08002B2CF9AE}" pid="35" name="e8080b0481964c759b2c36ae49591b31">
    <vt:lpwstr/>
  </property>
  <property fmtid="{D5CDD505-2E9C-101B-9397-08002B2CF9AE}" pid="36" name="Languages">
    <vt:lpwstr/>
  </property>
  <property fmtid="{D5CDD505-2E9C-101B-9397-08002B2CF9AE}" pid="37" name="TechnicalLevel">
    <vt:lpwstr/>
  </property>
  <property fmtid="{D5CDD505-2E9C-101B-9397-08002B2CF9AE}" pid="38" name="Audiences">
    <vt:lpwstr/>
  </property>
  <property fmtid="{D5CDD505-2E9C-101B-9397-08002B2CF9AE}" pid="39" name="ldac8aee9d1f469e8cd8c3f8d6a615f2">
    <vt:lpwstr/>
  </property>
  <property fmtid="{D5CDD505-2E9C-101B-9397-08002B2CF9AE}" pid="40" name="EmployeeRole">
    <vt:lpwstr/>
  </property>
  <property fmtid="{D5CDD505-2E9C-101B-9397-08002B2CF9AE}" pid="41" name="NewsTopic">
    <vt:lpwstr/>
  </property>
  <property fmtid="{D5CDD505-2E9C-101B-9397-08002B2CF9AE}" pid="42" name="Roles">
    <vt:lpwstr/>
  </property>
  <property fmtid="{D5CDD505-2E9C-101B-9397-08002B2CF9AE}" pid="43" name="ItemRetentionFormula">
    <vt:lpwstr/>
  </property>
  <property fmtid="{D5CDD505-2E9C-101B-9397-08002B2CF9AE}" pid="44" name="NewsSource">
    <vt:lpwstr/>
  </property>
  <property fmtid="{D5CDD505-2E9C-101B-9397-08002B2CF9AE}" pid="45" name="SMSGTags">
    <vt:lpwstr/>
  </property>
  <property fmtid="{D5CDD505-2E9C-101B-9397-08002B2CF9AE}" pid="46" name="_dlc_DocIdItemGuid">
    <vt:lpwstr>6f11a401-2bb3-42d1-82b7-0815dd93e6a6</vt:lpwstr>
  </property>
  <property fmtid="{D5CDD505-2E9C-101B-9397-08002B2CF9AE}" pid="47" name="MSPhysicalGeography">
    <vt:lpwstr/>
  </property>
  <property fmtid="{D5CDD505-2E9C-101B-9397-08002B2CF9AE}" pid="48" name="EnterpriseDomainTags">
    <vt:lpwstr/>
  </property>
  <property fmtid="{D5CDD505-2E9C-101B-9397-08002B2CF9AE}" pid="49" name="j3562c58ee414e028925bc902cfc01a1">
    <vt:lpwstr/>
  </property>
</Properties>
</file>